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2"/>
  </p:notesMasterIdLst>
  <p:sldIdLst>
    <p:sldId id="261" r:id="rId2"/>
    <p:sldId id="262" r:id="rId3"/>
    <p:sldId id="263" r:id="rId4"/>
    <p:sldId id="463" r:id="rId5"/>
    <p:sldId id="465" r:id="rId6"/>
    <p:sldId id="467" r:id="rId7"/>
    <p:sldId id="469" r:id="rId8"/>
    <p:sldId id="471" r:id="rId9"/>
    <p:sldId id="477" r:id="rId10"/>
    <p:sldId id="479" r:id="rId11"/>
    <p:sldId id="481" r:id="rId12"/>
    <p:sldId id="264" r:id="rId13"/>
    <p:sldId id="483" r:id="rId14"/>
    <p:sldId id="485" r:id="rId15"/>
    <p:sldId id="487" r:id="rId16"/>
    <p:sldId id="489" r:id="rId17"/>
    <p:sldId id="274" r:id="rId18"/>
    <p:sldId id="345" r:id="rId19"/>
    <p:sldId id="266" r:id="rId20"/>
    <p:sldId id="265" r:id="rId21"/>
    <p:sldId id="267" r:id="rId22"/>
    <p:sldId id="435" r:id="rId23"/>
    <p:sldId id="371" r:id="rId24"/>
    <p:sldId id="437" r:id="rId25"/>
    <p:sldId id="441" r:id="rId26"/>
    <p:sldId id="443" r:id="rId27"/>
    <p:sldId id="369" r:id="rId28"/>
    <p:sldId id="445" r:id="rId29"/>
    <p:sldId id="447" r:id="rId30"/>
    <p:sldId id="449" r:id="rId31"/>
    <p:sldId id="451" r:id="rId32"/>
    <p:sldId id="453" r:id="rId33"/>
    <p:sldId id="455" r:id="rId34"/>
    <p:sldId id="377" r:id="rId35"/>
    <p:sldId id="439" r:id="rId36"/>
    <p:sldId id="461" r:id="rId37"/>
    <p:sldId id="459" r:id="rId38"/>
    <p:sldId id="457" r:id="rId39"/>
    <p:sldId id="491" r:id="rId40"/>
    <p:sldId id="493" r:id="rId41"/>
    <p:sldId id="497" r:id="rId42"/>
    <p:sldId id="495" r:id="rId43"/>
    <p:sldId id="499" r:id="rId44"/>
    <p:sldId id="513" r:id="rId45"/>
    <p:sldId id="511" r:id="rId46"/>
    <p:sldId id="509" r:id="rId47"/>
    <p:sldId id="527" r:id="rId48"/>
    <p:sldId id="525" r:id="rId49"/>
    <p:sldId id="523" r:id="rId50"/>
    <p:sldId id="283" r:id="rId51"/>
    <p:sldId id="521" r:id="rId52"/>
    <p:sldId id="429" r:id="rId53"/>
    <p:sldId id="519" r:id="rId54"/>
    <p:sldId id="517" r:id="rId55"/>
    <p:sldId id="515" r:id="rId56"/>
    <p:sldId id="507" r:id="rId57"/>
    <p:sldId id="505" r:id="rId58"/>
    <p:sldId id="503" r:id="rId59"/>
    <p:sldId id="501" r:id="rId60"/>
    <p:sldId id="531" r:id="rId61"/>
    <p:sldId id="533" r:id="rId62"/>
    <p:sldId id="529" r:id="rId63"/>
    <p:sldId id="545" r:id="rId64"/>
    <p:sldId id="543" r:id="rId65"/>
    <p:sldId id="541" r:id="rId66"/>
    <p:sldId id="539" r:id="rId67"/>
    <p:sldId id="537" r:id="rId68"/>
    <p:sldId id="535" r:id="rId69"/>
    <p:sldId id="551" r:id="rId70"/>
    <p:sldId id="549" r:id="rId71"/>
    <p:sldId id="302" r:id="rId72"/>
    <p:sldId id="547" r:id="rId73"/>
    <p:sldId id="566" r:id="rId74"/>
    <p:sldId id="564" r:id="rId75"/>
    <p:sldId id="562" r:id="rId76"/>
    <p:sldId id="560" r:id="rId77"/>
    <p:sldId id="558" r:id="rId78"/>
    <p:sldId id="556" r:id="rId79"/>
    <p:sldId id="572" r:id="rId80"/>
    <p:sldId id="573" r:id="rId81"/>
  </p:sldIdLst>
  <p:sldSz cx="12192000" cy="6858000"/>
  <p:notesSz cx="6858000" cy="9144000"/>
  <p:custDataLst>
    <p:tags r:id="rId8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2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730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5579A-4633-457A-8094-54BD4EE3AC1B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1049731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1049732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33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734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257D9-AFC3-4A65-A4A4-ED3F9CE12E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8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1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615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61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629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63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0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overrideClrMapping bg1="dk1" tx1="dk1" bg2="dk1" tx2="dk1" accent1="dk1" accent2="dk1" accent3="dk1" accent4="dk1" accent5="dk1" accent6="dk1" hlink="dk1" folHlink="dk1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4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644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64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overrideClrMapping bg1="dk1" tx1="dk1" bg2="dk1" tx2="dk1" accent1="dk1" accent2="dk1" accent3="dk1" accent4="dk1" accent5="dk1" accent6="dk1" hlink="dk1" folHlink="dk1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5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659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66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overrideClrMapping bg1="dk1" tx1="dk1" bg2="dk1" tx2="dk1" accent1="dk1" accent2="dk1" accent3="dk1" accent4="dk1" accent5="dk1" accent6="dk1" hlink="dk1" folHlink="dk1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674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67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overrideClrMapping bg1="dk1" tx1="dk1" bg2="dk1" tx2="dk1" accent1="dk1" accent2="dk1" accent3="dk1" accent4="dk1" accent5="dk1" accent6="dk1" hlink="dk1" folHlink="dk1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8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689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6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overrideClrMapping bg1="dk1" tx1="dk1" bg2="dk1" tx2="dk1" accent1="dk1" accent2="dk1" accent3="dk1" accent4="dk1" accent5="dk1" accent6="dk1" hlink="dk1" folHlink="dk1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40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975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5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9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1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2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2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32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3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2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9925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2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338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33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366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36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8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381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38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overrideClrMapping bg1="dk1" tx1="dk1" bg2="dk1" tx2="dk1" accent1="dk1" accent2="dk1" accent3="dk1" accent4="dk1" accent5="dk1" accent6="dk1" hlink="dk1" folHlink="dk1"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1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9912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1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9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396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39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410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41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2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424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42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438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43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5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452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45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466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46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6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9964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6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5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352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35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1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511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51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overrideClrMapping bg1="dk1" tx1="dk1" bg2="dk1" tx2="dk1" accent1="dk1" accent2="dk1" accent3="dk1" accent4="dk1" accent5="dk1" accent6="dk1" hlink="dk1" folHlink="dk1"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9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497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49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8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48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48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0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70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70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2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524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52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718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71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746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74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3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732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73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5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760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76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5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859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86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4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845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84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overrideClrMapping bg1="dk1" tx1="dk1" bg2="dk1" tx2="dk1" accent1="dk1" accent2="dk1" accent3="dk1" accent4="dk1" accent5="dk1" accent6="dk1" hlink="dk1" folHlink="dk1"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3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831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83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5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957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95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4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94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94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2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929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93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3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539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54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9176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7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1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915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91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302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30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0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901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90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8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887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88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7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87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87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1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817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81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0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80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80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57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8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789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7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58</a:t>
            </a:fld>
            <a:endParaRPr lang="zh-CN" altLang="en-US"/>
          </a:p>
        </p:txBody>
      </p:sp>
    </p:spTree>
  </p:cSld>
  <p:clrMapOvr>
    <a:overrideClrMapping bg1="dk1" tx1="dk1" bg2="dk1" tx2="dk1" accent1="dk1" accent2="dk1" accent3="dk1" accent4="dk1" accent5="dk1" accent6="dk1" hlink="dk1" folHlink="dk1"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7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775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77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59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5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556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55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8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989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9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60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0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00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00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61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7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975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97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62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8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087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08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63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7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07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07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64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5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059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06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65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4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045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04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66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3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031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03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67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1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017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01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68</a:t>
            </a:fld>
            <a:endParaRPr lang="zh-CN" altLang="en-US"/>
          </a:p>
        </p:txBody>
      </p:sp>
    </p:spTree>
  </p:cSld>
  <p:clrMapOvr>
    <a:overrideClrMapping bg1="dk1" tx1="dk1" bg2="dk1" tx2="dk1" accent1="dk1" accent2="dk1" accent3="dk1" accent4="dk1" accent5="dk1" accent6="dk1" hlink="dk1" folHlink="dk1"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3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131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13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69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7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572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57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1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117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11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70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7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9677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7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71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0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10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10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72</a:t>
            </a:fld>
            <a:endParaRPr lang="zh-CN" altLang="en-US"/>
          </a:p>
        </p:txBody>
      </p:sp>
    </p:spTree>
  </p:cSld>
  <p:clrMapOvr>
    <a:overrideClrMapping bg1="dk1" tx1="dk1" bg2="dk1" tx2="dk1" accent1="dk1" accent2="dk1" accent3="dk1" accent4="dk1" accent5="dk1" accent6="dk1" hlink="dk1" folHlink="dk1"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1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217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21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73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0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20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20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74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8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189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1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75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7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175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17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76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6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161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16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77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4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147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14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78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5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259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26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79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8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587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58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5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1259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126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032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9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50600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60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D651-32E8-4918-91BC-F3B839C21223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22AF-0FA5-43F6-A20D-E572DDA1BF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9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0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0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D651-32E8-4918-91BC-F3B839C21223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104970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0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22AF-0FA5-43F6-A20D-E572DDA1BF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8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68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68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D651-32E8-4918-91BC-F3B839C21223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104968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8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22AF-0FA5-43F6-A20D-E572DDA1BF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8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68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69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D651-32E8-4918-91BC-F3B839C21223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104969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9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22AF-0FA5-43F6-A20D-E572DDA1BF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04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05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70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D651-32E8-4918-91BC-F3B839C21223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104970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0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22AF-0FA5-43F6-A20D-E572DDA1BF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10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11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1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D651-32E8-4918-91BC-F3B839C21223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104971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1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22AF-0FA5-43F6-A20D-E572DDA1BF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1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16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717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1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71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2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D651-32E8-4918-91BC-F3B839C21223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104972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2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22AF-0FA5-43F6-A20D-E572DDA1BF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7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68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D651-32E8-4918-91BC-F3B839C21223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104968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8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22AF-0FA5-43F6-A20D-E572DDA1BF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D651-32E8-4918-91BC-F3B839C21223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104861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22AF-0FA5-43F6-A20D-E572DDA1BF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2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24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2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72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D651-32E8-4918-91BC-F3B839C21223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104972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2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22AF-0FA5-43F6-A20D-E572DDA1BF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9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694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69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69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D651-32E8-4918-91BC-F3B839C21223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104969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9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22AF-0FA5-43F6-A20D-E572DDA1BF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6D651-32E8-4918-91BC-F3B839C21223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522AF-0FA5-43F6-A20D-E572DDA1B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48581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em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6253" y="1231669"/>
            <a:ext cx="4294909" cy="4423430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8586" name="文本框 4"/>
          <p:cNvSpPr txBox="1"/>
          <p:nvPr/>
        </p:nvSpPr>
        <p:spPr>
          <a:xfrm>
            <a:off x="2984266" y="2178464"/>
            <a:ext cx="6278880" cy="2529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4800" b="1">
                <a:solidFill>
                  <a:srgbClr val="AE5DAC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2024</a:t>
            </a:r>
            <a:r>
              <a:rPr lang="zh-CN" altLang="en-US" sz="4800" b="1">
                <a:solidFill>
                  <a:srgbClr val="AE5DAC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高考语文</a:t>
            </a:r>
            <a:endParaRPr lang="en-US" altLang="zh-CN" sz="4800" b="1">
              <a:solidFill>
                <a:srgbClr val="AE5DAC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  <a:p>
            <a:pPr algn="ctr"/>
            <a:r>
              <a:rPr lang="zh-CN" altLang="en-US" sz="4800" b="1">
                <a:solidFill>
                  <a:srgbClr val="2B60A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二元思辨作文写作指导</a:t>
            </a:r>
          </a:p>
          <a:p>
            <a:pPr algn="ctr"/>
            <a:r>
              <a:rPr lang="zh-CN" altLang="en-US" sz="4800" b="1">
                <a:solidFill>
                  <a:srgbClr val="2B60A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审题立意训练</a:t>
            </a:r>
          </a:p>
        </p:txBody>
      </p:sp>
      <p:pic>
        <p:nvPicPr>
          <p:cNvPr id="2097153" name="Lenka-The 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8906" y="-83735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3"/>
                </p:tgtEl>
              </p:cMediaNode>
            </p:audio>
          </p:childTnLst>
        </p:cTn>
      </p:par>
    </p:tnLst>
    <p:bldLst>
      <p:bldP spid="10485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3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73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73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74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74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742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608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09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10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11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12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13" name="文本框 1050612"/>
          <p:cNvSpPr txBox="1"/>
          <p:nvPr/>
        </p:nvSpPr>
        <p:spPr>
          <a:xfrm>
            <a:off x="1049679" y="1262237"/>
            <a:ext cx="10174463" cy="4968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第一是因果关系,“技术发展”作为原因,出现了两种可能的结果,这是整篇文章大的立论基础,技术成为影响人与时间关系的重要因素。</a:t>
            </a:r>
          </a:p>
          <a:p>
            <a:endParaRPr lang="zh-CN" sz="3600">
              <a:solidFill>
                <a:srgbClr val="000000"/>
              </a:solidFill>
            </a:endParaRPr>
          </a:p>
          <a:p>
            <a:r>
              <a:rPr lang="zh-CN" sz="3600">
                <a:solidFill>
                  <a:srgbClr val="000000"/>
                </a:solidFill>
              </a:rPr>
              <a:t>第二是并列关系,“更好地掌控时间”和“成了时间的仆人”是并列的两种可能结果,我们思考的焦点就应该落在:什么样的选择会走向前者,什么样的选择会走向后者,两种选择之间的差异何在?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4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74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74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746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74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748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622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23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24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25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26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27" name="文本框 1050626"/>
          <p:cNvSpPr txBox="1"/>
          <p:nvPr/>
        </p:nvSpPr>
        <p:spPr>
          <a:xfrm>
            <a:off x="1049679" y="1262237"/>
            <a:ext cx="10174463" cy="496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第三是转折关系,只要抓住材料中的"但”就会知道,出题人引导的重点在后半句,我们应该重点思考:人怎样才算因技术成了“时间的仆人”?人为什么会因技术成了“时间的仆人”?人要如何避免因技术成为“时间的仆人”。换言之，“怎样利用技术做时间的主人，而不是仆人。”</a:t>
            </a:r>
          </a:p>
          <a:p>
            <a:endParaRPr lang="zh-CN" sz="3600">
              <a:solidFill>
                <a:srgbClr val="000000"/>
              </a:solidFill>
            </a:endParaRPr>
          </a:p>
          <a:p>
            <a:r>
              <a:rPr lang="zh-CN" altLang="en-US" sz="3600">
                <a:solidFill>
                  <a:srgbClr val="000000"/>
                </a:solidFill>
              </a:rPr>
              <a:t>而这，才是作文的重点，审题立意的核心。</a:t>
            </a:r>
            <a:endParaRPr lang="zh-CN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19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20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21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22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735" name="文本框 1049734"/>
          <p:cNvSpPr txBox="1"/>
          <p:nvPr/>
        </p:nvSpPr>
        <p:spPr>
          <a:xfrm>
            <a:off x="760654" y="798001"/>
            <a:ext cx="4572000" cy="1031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二元作文</a:t>
            </a:r>
            <a:r>
              <a:rPr lang="zh-CN" altLang="en-US" sz="2800">
                <a:solidFill>
                  <a:srgbClr val="000000"/>
                </a:solidFill>
              </a:rPr>
              <a:t>高考要素——思辨性</a:t>
            </a:r>
            <a:endParaRPr lang="zh-CN" sz="2800">
              <a:solidFill>
                <a:srgbClr val="000000"/>
              </a:solidFill>
            </a:endParaRPr>
          </a:p>
        </p:txBody>
      </p:sp>
      <p:sp>
        <p:nvSpPr>
          <p:cNvPr id="1049736" name="文本框 1049735"/>
          <p:cNvSpPr txBox="1"/>
          <p:nvPr/>
        </p:nvSpPr>
        <p:spPr>
          <a:xfrm>
            <a:off x="843174" y="1808386"/>
            <a:ext cx="9609894" cy="3749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 思辨能力就是思考辨析能力。所谓思考，就是对于话题要有深入挖掘的能力，做到做到由浅入深，深入思深考从而达到思维的深度。所谓辨析，就是对于话题要多角度辨析，用全面的，一分为二的观点，发展的观点去辨析，有此及彼，推陈出新，达到思维的广度。    </a:t>
            </a:r>
          </a:p>
        </p:txBody>
      </p:sp>
      <p:pic>
        <p:nvPicPr>
          <p:cNvPr id="2097727" name="图片 1"/>
          <p:cNvPicPr/>
          <p:nvPr/>
        </p:nvPicPr>
        <p:blipFill>
          <a:blip r:embed="rId4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36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37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38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39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40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41" name="文本框 1050640"/>
          <p:cNvSpPr txBox="1"/>
          <p:nvPr/>
        </p:nvSpPr>
        <p:spPr>
          <a:xfrm>
            <a:off x="760654" y="798001"/>
            <a:ext cx="5463902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二元作文</a:t>
            </a:r>
            <a:r>
              <a:rPr lang="zh-CN" altLang="en-US" sz="2800">
                <a:solidFill>
                  <a:srgbClr val="000000"/>
                </a:solidFill>
              </a:rPr>
              <a:t>高考要素——思辨性</a:t>
            </a:r>
            <a:endParaRPr lang="zh-CN" sz="2800">
              <a:solidFill>
                <a:srgbClr val="000000"/>
              </a:solidFill>
            </a:endParaRPr>
          </a:p>
        </p:txBody>
      </p:sp>
      <p:sp>
        <p:nvSpPr>
          <p:cNvPr id="1050642" name="文本框 1050641"/>
          <p:cNvSpPr txBox="1"/>
          <p:nvPr/>
        </p:nvSpPr>
        <p:spPr>
          <a:xfrm>
            <a:off x="843174" y="1808386"/>
            <a:ext cx="9609894" cy="3139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高考思辨类话题从2020年正式起步。2020年全国新高考Ⅰ卷(山东)以“疫情中的距离与联系”为主题写一篇文章。二元关系思辩：“距离与联系”，标准的关系型作文，以疫情为背景，思考“距离” “联系”两者间深层关联。</a:t>
            </a:r>
          </a:p>
        </p:txBody>
      </p:sp>
      <p:pic>
        <p:nvPicPr>
          <p:cNvPr id="2097749" name="图片 1"/>
          <p:cNvPicPr/>
          <p:nvPr/>
        </p:nvPicPr>
        <p:blipFill>
          <a:blip r:embed="rId5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51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52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53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54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55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56" name="文本框 1050655"/>
          <p:cNvSpPr txBox="1"/>
          <p:nvPr/>
        </p:nvSpPr>
        <p:spPr>
          <a:xfrm>
            <a:off x="760654" y="798001"/>
            <a:ext cx="5584784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二元作文</a:t>
            </a:r>
            <a:r>
              <a:rPr lang="zh-CN" altLang="en-US" sz="2800">
                <a:solidFill>
                  <a:srgbClr val="000000"/>
                </a:solidFill>
              </a:rPr>
              <a:t>高考要素——思辨性</a:t>
            </a:r>
            <a:endParaRPr lang="zh-CN" sz="2800">
              <a:solidFill>
                <a:srgbClr val="000000"/>
              </a:solidFill>
            </a:endParaRPr>
          </a:p>
        </p:txBody>
      </p:sp>
      <p:sp>
        <p:nvSpPr>
          <p:cNvPr id="1050657" name="文本框 1050656"/>
          <p:cNvSpPr txBox="1"/>
          <p:nvPr/>
        </p:nvSpPr>
        <p:spPr>
          <a:xfrm>
            <a:off x="659213" y="1520365"/>
            <a:ext cx="10873574" cy="496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2021年全线开花。2021年全国高考，有8套试题，其中有7套作文呈现出关系型思辨性作文。全国甲试卷“有为与可为”，全国乙卷的“修身、矫思、立义”，全国新高考1卷“强与弱”，全国新高考Ⅱ卷“逆锋起笔，藏而不露；中锋用笔，不偏不倚；停滞迂回，缓缓出头”，北京卷“生不逢时、安分随时、生逢其时”，上海卷“时间沉淀与价值认可”，浙江卷“取与舍”，大多为二元思辨类作文。    </a:t>
            </a:r>
          </a:p>
        </p:txBody>
      </p:sp>
      <p:pic>
        <p:nvPicPr>
          <p:cNvPr id="2097750" name="图片 1"/>
          <p:cNvPicPr/>
          <p:nvPr/>
        </p:nvPicPr>
        <p:blipFill>
          <a:blip r:embed="rId4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66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67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68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69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70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71" name="文本框 1050670"/>
          <p:cNvSpPr txBox="1"/>
          <p:nvPr/>
        </p:nvSpPr>
        <p:spPr>
          <a:xfrm>
            <a:off x="760654" y="798001"/>
            <a:ext cx="5584784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二元作文</a:t>
            </a:r>
            <a:r>
              <a:rPr lang="zh-CN" altLang="en-US" sz="2800">
                <a:solidFill>
                  <a:srgbClr val="000000"/>
                </a:solidFill>
              </a:rPr>
              <a:t>高考要素——思辨性</a:t>
            </a:r>
            <a:endParaRPr lang="zh-CN" sz="2800">
              <a:solidFill>
                <a:srgbClr val="000000"/>
              </a:solidFill>
            </a:endParaRPr>
          </a:p>
        </p:txBody>
      </p:sp>
      <p:sp>
        <p:nvSpPr>
          <p:cNvPr id="1050672" name="文本框 1050671"/>
          <p:cNvSpPr txBox="1"/>
          <p:nvPr/>
        </p:nvSpPr>
        <p:spPr>
          <a:xfrm>
            <a:off x="843174" y="1808386"/>
            <a:ext cx="10873574" cy="4358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2022年变得更复杂起来。2022高考全国甲卷“直接移用、借鉴化用、情境独创”，2022全国新高考丨卷的“本手、妙手、俗手”，2022全国新高考Ⅱ卷的“选择·创造·未来”，2022高考全国乙卷的“跨越，再跨越”，全国卷四套作文命题，大多呈现三元关系，注重考查考生的逻辑思维能力。  </a:t>
            </a:r>
          </a:p>
          <a:p>
            <a:r>
              <a:rPr lang="zh-CN" sz="3600">
                <a:solidFill>
                  <a:srgbClr val="000000"/>
                </a:solidFill>
              </a:rPr>
              <a:t>   2023年亦是如此。</a:t>
            </a:r>
          </a:p>
        </p:txBody>
      </p:sp>
      <p:pic>
        <p:nvPicPr>
          <p:cNvPr id="2097751" name="图片 1"/>
          <p:cNvPicPr/>
          <p:nvPr/>
        </p:nvPicPr>
        <p:blipFill>
          <a:blip r:embed="rId4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81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82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83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84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85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86" name="文本框 1050685"/>
          <p:cNvSpPr txBox="1"/>
          <p:nvPr/>
        </p:nvSpPr>
        <p:spPr>
          <a:xfrm>
            <a:off x="760654" y="798001"/>
            <a:ext cx="5584784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二元作文</a:t>
            </a:r>
            <a:r>
              <a:rPr lang="zh-CN" altLang="en-US" sz="2800">
                <a:solidFill>
                  <a:srgbClr val="000000"/>
                </a:solidFill>
              </a:rPr>
              <a:t>高考要素——思辨性</a:t>
            </a:r>
            <a:endParaRPr lang="zh-CN" sz="2800">
              <a:solidFill>
                <a:srgbClr val="000000"/>
              </a:solidFill>
            </a:endParaRPr>
          </a:p>
        </p:txBody>
      </p:sp>
      <p:sp>
        <p:nvSpPr>
          <p:cNvPr id="1050687" name="文本框 1050686"/>
          <p:cNvSpPr txBox="1"/>
          <p:nvPr/>
        </p:nvSpPr>
        <p:spPr>
          <a:xfrm>
            <a:off x="843174" y="1808386"/>
            <a:ext cx="10873574" cy="1920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BF0000"/>
                </a:solidFill>
              </a:rPr>
              <a:t>全国卷高考作文，对考生逻辑思辨能力的考查，尤其注重，因此在作文复习备考中，务必重视二元及多元关系型的作文训练。</a:t>
            </a:r>
          </a:p>
        </p:txBody>
      </p:sp>
      <p:pic>
        <p:nvPicPr>
          <p:cNvPr id="2097752" name="图片 1"/>
          <p:cNvPicPr/>
          <p:nvPr/>
        </p:nvPicPr>
        <p:blipFill>
          <a:blip r:embed="rId4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252" y="1287568"/>
            <a:ext cx="4267881" cy="4338134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8932" name="文本框 6"/>
          <p:cNvSpPr txBox="1"/>
          <p:nvPr/>
        </p:nvSpPr>
        <p:spPr>
          <a:xfrm>
            <a:off x="5221966" y="1947771"/>
            <a:ext cx="1608009" cy="1704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2B60A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02</a:t>
            </a:r>
            <a:endParaRPr lang="zh-CN" altLang="en-US" sz="9600" b="1">
              <a:solidFill>
                <a:srgbClr val="2B60A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1048933" name="文本框 7"/>
          <p:cNvSpPr txBox="1"/>
          <p:nvPr/>
        </p:nvSpPr>
        <p:spPr>
          <a:xfrm>
            <a:off x="4080052" y="3846557"/>
            <a:ext cx="4246880" cy="764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/>
            <a:r>
              <a:rPr lang="zh-CN" altLang="en-US" sz="4000" kern="0">
                <a:solidFill>
                  <a:srgbClr val="AE5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二元思辨方法导练</a:t>
            </a:r>
            <a:endParaRPr lang="zh-CN" altLang="en-US"/>
          </a:p>
        </p:txBody>
      </p:sp>
      <p:sp>
        <p:nvSpPr>
          <p:cNvPr id="1048934" name="矩形 1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35" name="矩形 1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36" name="矩形 2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37" name="矩形 2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38" name="矩形 2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09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09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09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0972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20972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209721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209721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4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32" grpId="0"/>
      <p:bldP spid="10489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7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37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37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374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37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37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49745" name="文本框 7"/>
          <p:cNvSpPr txBox="1"/>
          <p:nvPr/>
        </p:nvSpPr>
        <p:spPr>
          <a:xfrm>
            <a:off x="981302" y="256021"/>
            <a:ext cx="10342879" cy="76454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rgbClr val="2280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二元思辨型作文中心论点的分论点设置方法：</a:t>
            </a:r>
            <a:endParaRPr lang="en-US" altLang="zh-CN" sz="4000">
              <a:solidFill>
                <a:srgbClr val="2280C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1049746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747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748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749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750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751" name="文本框 1049750"/>
          <p:cNvSpPr txBox="1"/>
          <p:nvPr/>
        </p:nvSpPr>
        <p:spPr>
          <a:xfrm>
            <a:off x="617283" y="1262238"/>
            <a:ext cx="11681626" cy="4892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0" i="0" kern="10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Arial"/>
              </a:rPr>
              <a:t>1.并列关系A and B </a:t>
            </a:r>
            <a:endParaRPr sz="2800"/>
          </a:p>
          <a:p>
            <a:pPr algn="just">
              <a:lnSpc>
                <a:spcPct val="100000"/>
              </a:lnSpc>
            </a:pPr>
            <a:r>
              <a:rPr lang="en-US" sz="3200" b="0" i="0" kern="10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Arial"/>
              </a:rPr>
              <a:t>特点：题干中包括两个并列元素。 </a:t>
            </a:r>
            <a:endParaRPr sz="2800"/>
          </a:p>
          <a:p>
            <a:pPr algn="just">
              <a:lnSpc>
                <a:spcPct val="100000"/>
              </a:lnSpc>
            </a:pPr>
            <a:r>
              <a:rPr lang="en-US" sz="3200" b="0" i="0" kern="10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Arial"/>
              </a:rPr>
              <a:t>方法： </a:t>
            </a:r>
            <a:endParaRPr sz="2800"/>
          </a:p>
          <a:p>
            <a:pPr algn="just">
              <a:lnSpc>
                <a:spcPct val="100000"/>
              </a:lnSpc>
            </a:pPr>
            <a:r>
              <a:rPr lang="en-US" sz="3200" b="0" i="0" kern="10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Arial"/>
              </a:rPr>
              <a:t>（1）分别解析A、B的含义。 </a:t>
            </a:r>
            <a:endParaRPr sz="2800"/>
          </a:p>
          <a:p>
            <a:pPr algn="just">
              <a:lnSpc>
                <a:spcPct val="100000"/>
              </a:lnSpc>
            </a:pPr>
            <a:r>
              <a:rPr lang="en-US" sz="3200" b="0" i="0" kern="10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Arial"/>
              </a:rPr>
              <a:t>（2）A、B的前后顺序产生新的立意，即A-B、B-A，使立意形成层次。 </a:t>
            </a:r>
            <a:endParaRPr sz="2800"/>
          </a:p>
          <a:p>
            <a:pPr algn="just">
              <a:lnSpc>
                <a:spcPct val="100000"/>
              </a:lnSpc>
            </a:pPr>
            <a:r>
              <a:rPr lang="en-US" sz="3200" b="0" i="0" kern="10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Arial"/>
              </a:rPr>
              <a:t>（3）A、B的转化关系产生新的立意，即A-B-A，使立意更为丰富。 </a:t>
            </a:r>
            <a:endParaRPr sz="2800"/>
          </a:p>
          <a:p>
            <a:endParaRPr lang="zh-CN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167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168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169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170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171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48654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55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56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57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58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770" name="文本框 1049769"/>
          <p:cNvSpPr txBox="1"/>
          <p:nvPr/>
        </p:nvSpPr>
        <p:spPr>
          <a:xfrm>
            <a:off x="1139878" y="1537268"/>
            <a:ext cx="9912245" cy="4358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600" b="0" i="0" kern="10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Arial"/>
              </a:rPr>
              <a:t>理想写作结构： </a:t>
            </a:r>
            <a:endParaRPr sz="3600"/>
          </a:p>
          <a:p>
            <a:pPr algn="just">
              <a:lnSpc>
                <a:spcPct val="100000"/>
              </a:lnSpc>
            </a:pPr>
            <a:r>
              <a:rPr lang="en-US" sz="3600" b="0" i="0" kern="10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Arial"/>
              </a:rPr>
              <a:t>（1)A、B分析其含义。 </a:t>
            </a:r>
            <a:endParaRPr sz="3600"/>
          </a:p>
          <a:p>
            <a:pPr algn="just">
              <a:lnSpc>
                <a:spcPct val="100000"/>
              </a:lnSpc>
            </a:pPr>
            <a:r>
              <a:rPr lang="en-US" sz="3600" b="0" i="0" kern="10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Arial"/>
              </a:rPr>
              <a:t>（2）A-B形成常见立意，分析常见立意的逻辑漏洞。 </a:t>
            </a:r>
            <a:endParaRPr sz="3600"/>
          </a:p>
          <a:p>
            <a:pPr algn="just">
              <a:lnSpc>
                <a:spcPct val="100000"/>
              </a:lnSpc>
            </a:pPr>
            <a:r>
              <a:rPr lang="en-US" sz="3600" b="0" i="0" kern="10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Arial"/>
              </a:rPr>
              <a:t>（3）B-A形成深刻立意、巧妙立意。 </a:t>
            </a:r>
            <a:endParaRPr sz="3600"/>
          </a:p>
          <a:p>
            <a:pPr algn="just">
              <a:lnSpc>
                <a:spcPct val="100000"/>
              </a:lnSpc>
            </a:pPr>
            <a:r>
              <a:rPr lang="en-US" sz="3600" b="0" i="0" kern="10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Arial"/>
              </a:rPr>
              <a:t>（4）A+B使论述完整完善。 </a:t>
            </a:r>
            <a:endParaRPr sz="3600"/>
          </a:p>
          <a:p>
            <a:pPr algn="just">
              <a:lnSpc>
                <a:spcPct val="100000"/>
              </a:lnSpc>
            </a:pPr>
            <a:r>
              <a:rPr lang="en-US" sz="3600" b="0" i="0" kern="10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Arial"/>
              </a:rPr>
              <a:t>（5）A-B-A分析A、B间的转化关系。 </a:t>
            </a:r>
            <a:endParaRPr sz="36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矩形 8"/>
          <p:cNvSpPr/>
          <p:nvPr/>
        </p:nvSpPr>
        <p:spPr>
          <a:xfrm>
            <a:off x="6091084" y="0"/>
            <a:ext cx="6100916" cy="68580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270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5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90" y="1619320"/>
            <a:ext cx="3616038" cy="3675561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8591" name="文本框 6"/>
          <p:cNvSpPr txBox="1"/>
          <p:nvPr/>
        </p:nvSpPr>
        <p:spPr>
          <a:xfrm>
            <a:off x="1438710" y="2471216"/>
            <a:ext cx="2811780" cy="1297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>
                <a:solidFill>
                  <a:srgbClr val="2B60A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目   录</a:t>
            </a:r>
          </a:p>
        </p:txBody>
      </p:sp>
      <p:sp>
        <p:nvSpPr>
          <p:cNvPr id="1048592" name="文本框 7"/>
          <p:cNvSpPr txBox="1"/>
          <p:nvPr/>
        </p:nvSpPr>
        <p:spPr>
          <a:xfrm>
            <a:off x="1438710" y="3188980"/>
            <a:ext cx="2645539" cy="1297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AE5DAC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CONCENTS</a:t>
            </a:r>
            <a:r>
              <a:rPr lang="en-US" altLang="zh-CN" sz="7200" b="1">
                <a:solidFill>
                  <a:srgbClr val="AE5DAC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 </a:t>
            </a:r>
            <a:endParaRPr lang="zh-CN" altLang="en-US" sz="7200" b="1">
              <a:solidFill>
                <a:srgbClr val="AE5DAC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pic>
        <p:nvPicPr>
          <p:cNvPr id="2097155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66658">
            <a:off x="6747310" y="1104635"/>
            <a:ext cx="1606276" cy="697258"/>
          </a:xfrm>
          <a:prstGeom prst="rect">
            <a:avLst/>
          </a:prstGeom>
        </p:spPr>
      </p:pic>
      <p:pic>
        <p:nvPicPr>
          <p:cNvPr id="2097156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124865">
            <a:off x="6921954" y="2365855"/>
            <a:ext cx="1229124" cy="1061244"/>
          </a:xfrm>
          <a:prstGeom prst="rect">
            <a:avLst/>
          </a:prstGeom>
        </p:spPr>
      </p:pic>
      <p:pic>
        <p:nvPicPr>
          <p:cNvPr id="2097157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030362">
            <a:off x="6817916" y="4067756"/>
            <a:ext cx="1465063" cy="456720"/>
          </a:xfrm>
          <a:prstGeom prst="rect">
            <a:avLst/>
          </a:prstGeom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8459" y="5412209"/>
            <a:ext cx="1285580" cy="687428"/>
          </a:xfrm>
          <a:prstGeom prst="rect">
            <a:avLst/>
          </a:prstGeom>
        </p:spPr>
      </p:pic>
      <p:sp>
        <p:nvSpPr>
          <p:cNvPr id="1048593" name="矩形 1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94" name="矩形 1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95" name="矩形 2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96" name="矩形 2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97" name="矩形 2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98" name="文本框 23"/>
          <p:cNvSpPr txBox="1"/>
          <p:nvPr/>
        </p:nvSpPr>
        <p:spPr>
          <a:xfrm>
            <a:off x="8682964" y="1249698"/>
            <a:ext cx="2621279" cy="115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/>
            <a:r>
              <a:rPr lang="zh-CN" altLang="en-US" sz="3200" b="1" kern="0">
                <a:solidFill>
                  <a:srgbClr val="2280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二元思辨定义</a:t>
            </a:r>
            <a:endParaRPr lang="zh-CN" altLang="en-US"/>
          </a:p>
          <a:p>
            <a:pPr defTabSz="1218565"/>
            <a:r>
              <a:rPr lang="zh-CN" altLang="en-US" sz="3200" b="1" kern="0">
                <a:solidFill>
                  <a:srgbClr val="2280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及高考真题</a:t>
            </a:r>
            <a:r>
              <a:rPr lang="en-US" altLang="en-US" sz="3200" b="1" kern="0">
                <a:solidFill>
                  <a:srgbClr val="2280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endParaRPr lang="zh-CN" altLang="en-US"/>
          </a:p>
        </p:txBody>
      </p:sp>
      <p:sp>
        <p:nvSpPr>
          <p:cNvPr id="1048599" name="文本框 24"/>
          <p:cNvSpPr txBox="1"/>
          <p:nvPr/>
        </p:nvSpPr>
        <p:spPr>
          <a:xfrm>
            <a:off x="8682964" y="2630807"/>
            <a:ext cx="2621280" cy="115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/>
            <a:r>
              <a:rPr lang="zh-CN" altLang="en-US" sz="3200" b="1" kern="0">
                <a:solidFill>
                  <a:srgbClr val="5858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二元思辨方法</a:t>
            </a:r>
            <a:endParaRPr lang="zh-CN" altLang="en-US"/>
          </a:p>
          <a:p>
            <a:pPr defTabSz="1218565"/>
            <a:r>
              <a:rPr lang="zh-CN" altLang="en-US" sz="3200" b="1" kern="0">
                <a:solidFill>
                  <a:srgbClr val="5858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导练</a:t>
            </a:r>
            <a:r>
              <a:rPr lang="en-US" altLang="en-US" sz="3200" b="1" kern="0">
                <a:solidFill>
                  <a:srgbClr val="5858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17</a:t>
            </a:r>
            <a:endParaRPr lang="zh-CN" altLang="en-US"/>
          </a:p>
        </p:txBody>
      </p:sp>
      <p:sp>
        <p:nvSpPr>
          <p:cNvPr id="1048600" name="文本框 25"/>
          <p:cNvSpPr txBox="1"/>
          <p:nvPr/>
        </p:nvSpPr>
        <p:spPr>
          <a:xfrm>
            <a:off x="8682964" y="4011916"/>
            <a:ext cx="3116579" cy="115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/>
            <a:r>
              <a:rPr lang="zh-CN" altLang="en-US" sz="3200" b="1" kern="0">
                <a:solidFill>
                  <a:srgbClr val="873D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高考真题</a:t>
            </a:r>
          </a:p>
          <a:p>
            <a:pPr defTabSz="1218565"/>
            <a:r>
              <a:rPr lang="zh-CN" altLang="en-US" sz="3200" b="1" kern="0">
                <a:solidFill>
                  <a:srgbClr val="873D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审题立意训练</a:t>
            </a:r>
            <a:r>
              <a:rPr lang="en-US" altLang="en-US" sz="3200" b="1" kern="0">
                <a:solidFill>
                  <a:srgbClr val="873D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3200" b="1" kern="0">
              <a:solidFill>
                <a:srgbClr val="873D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1134" name="文本框 26"/>
          <p:cNvSpPr txBox="1"/>
          <p:nvPr/>
        </p:nvSpPr>
        <p:spPr>
          <a:xfrm>
            <a:off x="8682964" y="5755922"/>
            <a:ext cx="6408144" cy="62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/>
            <a:r>
              <a:rPr lang="en-US" altLang="en-US" sz="3200" b="1" kern="0">
                <a:solidFill>
                  <a:srgbClr val="DA57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3200" b="1" kern="0">
                <a:solidFill>
                  <a:srgbClr val="DA57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押题训练</a:t>
            </a:r>
            <a:r>
              <a:rPr lang="en-US" altLang="en-US" sz="3200" b="1" kern="0">
                <a:solidFill>
                  <a:srgbClr val="DA57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2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" presetClass="entr" presetSubtype="2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 animBg="1"/>
      <p:bldP spid="1048591" grpId="0"/>
      <p:bldP spid="1048592" grpId="0"/>
      <p:bldP spid="1048598" grpId="0"/>
      <p:bldP spid="1048599" grpId="0"/>
      <p:bldP spid="10486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161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162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163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164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165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48632" name="文本框 7"/>
          <p:cNvSpPr txBox="1"/>
          <p:nvPr/>
        </p:nvSpPr>
        <p:spPr>
          <a:xfrm>
            <a:off x="981302" y="256021"/>
            <a:ext cx="10342879" cy="76454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rgbClr val="2280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二元思辨型作文中心论点的分论点设置方法：</a:t>
            </a:r>
            <a:endParaRPr lang="en-US" altLang="zh-CN" sz="4000">
              <a:solidFill>
                <a:srgbClr val="2280C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1048633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34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35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36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37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739" name="文本框 1049738"/>
          <p:cNvSpPr txBox="1"/>
          <p:nvPr/>
        </p:nvSpPr>
        <p:spPr>
          <a:xfrm>
            <a:off x="981302" y="1897565"/>
            <a:ext cx="9843458" cy="2225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rgbClr val="000000"/>
                </a:solidFill>
              </a:rPr>
              <a:t>模式一：A+B+AB式 </a:t>
            </a:r>
          </a:p>
          <a:p>
            <a:r>
              <a:rPr lang="zh-CN" sz="3200">
                <a:solidFill>
                  <a:srgbClr val="000000"/>
                </a:solidFill>
              </a:rPr>
              <a:t>模式二：AB+BA+AB  </a:t>
            </a:r>
          </a:p>
          <a:p>
            <a:r>
              <a:rPr lang="zh-CN" sz="3200">
                <a:solidFill>
                  <a:srgbClr val="000000"/>
                </a:solidFill>
              </a:rPr>
              <a:t>模式三： A+A+B式或A+B+B </a:t>
            </a:r>
          </a:p>
          <a:p>
            <a:r>
              <a:rPr lang="zh-CN" sz="3200">
                <a:solidFill>
                  <a:srgbClr val="000000"/>
                </a:solidFill>
              </a:rPr>
              <a:t>模式四：非A+非B+AB</a:t>
            </a:r>
          </a:p>
        </p:txBody>
      </p:sp>
      <p:sp>
        <p:nvSpPr>
          <p:cNvPr id="1050307" name="文本框 1050306"/>
          <p:cNvSpPr txBox="1"/>
          <p:nvPr/>
        </p:nvSpPr>
        <p:spPr>
          <a:xfrm>
            <a:off x="1668790" y="4324955"/>
            <a:ext cx="9615959" cy="222504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3200">
                <a:solidFill>
                  <a:srgbClr val="BF0000"/>
                </a:solidFill>
                <a:ea typeface="宋体" panose="02010600030101010101" pitchFamily="2" charset="-122"/>
              </a:rPr>
              <a:t>模式一：A+B+AB式结构拆分：</a:t>
            </a:r>
            <a:endParaRPr lang="zh-CN" sz="3200">
              <a:solidFill>
                <a:srgbClr val="BF0000"/>
              </a:solidFill>
            </a:endParaRPr>
          </a:p>
          <a:p>
            <a:r>
              <a:rPr lang="zh-CN" sz="3200">
                <a:solidFill>
                  <a:srgbClr val="000000"/>
                </a:solidFill>
                <a:ea typeface="宋体" panose="02010600030101010101" pitchFamily="2" charset="-122"/>
              </a:rPr>
              <a:t>（1）A（正）+B（正）+AB</a:t>
            </a:r>
            <a:endParaRPr lang="zh-CN" sz="3200">
              <a:solidFill>
                <a:srgbClr val="000000"/>
              </a:solidFill>
            </a:endParaRPr>
          </a:p>
          <a:p>
            <a:r>
              <a:rPr lang="zh-CN" sz="3200">
                <a:solidFill>
                  <a:srgbClr val="000000"/>
                </a:solidFill>
                <a:ea typeface="宋体" panose="02010600030101010101" pitchFamily="2" charset="-122"/>
              </a:rPr>
              <a:t>（2）A（正）+A（反）+B（正）+B（反）+AB</a:t>
            </a:r>
            <a:endParaRPr lang="zh-CN" sz="3200">
              <a:solidFill>
                <a:srgbClr val="000000"/>
              </a:solidFill>
            </a:endParaRPr>
          </a:p>
          <a:p>
            <a:r>
              <a:rPr lang="zh-CN" sz="3200">
                <a:solidFill>
                  <a:srgbClr val="000000"/>
                </a:solidFill>
                <a:ea typeface="宋体" panose="02010600030101010101" pitchFamily="2" charset="-122"/>
              </a:rPr>
              <a:t>（3）A（正）+B（正）+A（反）+B（反）+AB</a:t>
            </a:r>
            <a:endParaRPr lang="zh-CN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176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177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178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179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180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48672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73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74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75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76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08" name="文本框 1050307"/>
          <p:cNvSpPr txBox="1"/>
          <p:nvPr/>
        </p:nvSpPr>
        <p:spPr>
          <a:xfrm>
            <a:off x="4557253" y="105632"/>
            <a:ext cx="4572000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【实例1分析】</a:t>
            </a:r>
          </a:p>
        </p:txBody>
      </p:sp>
      <p:sp>
        <p:nvSpPr>
          <p:cNvPr id="1050309" name="文本框 1050308"/>
          <p:cNvSpPr txBox="1"/>
          <p:nvPr/>
        </p:nvSpPr>
        <p:spPr>
          <a:xfrm>
            <a:off x="1049680" y="992819"/>
            <a:ext cx="9643984" cy="5425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rgbClr val="000000"/>
                </a:solidFill>
              </a:rPr>
              <a:t>阅读下面的材料，根据要求写作。</a:t>
            </a:r>
          </a:p>
          <a:p>
            <a:r>
              <a:rPr lang="zh-CN" sz="3200">
                <a:solidFill>
                  <a:srgbClr val="000000"/>
                </a:solidFill>
              </a:rPr>
              <a:t>日前出现了一种“花钱雇人盯着自己”的新兴工作——“督学”。其主要工作是监督学习，促雇主制定与完成学习目标。自律是通过心理约束自己的行为，他律是用规章制度管理自己。</a:t>
            </a:r>
          </a:p>
          <a:p>
            <a:r>
              <a:rPr lang="zh-CN" sz="3200">
                <a:solidFill>
                  <a:srgbClr val="000000"/>
                </a:solidFill>
              </a:rPr>
              <a:t>作为新时代的青年，请结合现实生活，谈谈对“自律”与“他律”的思考与感悟。</a:t>
            </a:r>
          </a:p>
          <a:p>
            <a:r>
              <a:rPr lang="zh-CN" sz="3200">
                <a:solidFill>
                  <a:srgbClr val="000000"/>
                </a:solidFill>
              </a:rPr>
              <a:t>要求：结合材料，选准角度，确定立意，明确文体，自拟标题；不要套作，不得抄袭；不得泄露个人信息；不少于800字。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2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63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63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632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63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63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315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16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17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18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19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20" name="文本框 1050319"/>
          <p:cNvSpPr txBox="1"/>
          <p:nvPr/>
        </p:nvSpPr>
        <p:spPr>
          <a:xfrm>
            <a:off x="4557253" y="105632"/>
            <a:ext cx="4572000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【实例1分析】</a:t>
            </a:r>
          </a:p>
        </p:txBody>
      </p:sp>
      <p:sp>
        <p:nvSpPr>
          <p:cNvPr id="1050321" name="文本框 1050320"/>
          <p:cNvSpPr txBox="1"/>
          <p:nvPr/>
        </p:nvSpPr>
        <p:spPr>
          <a:xfrm>
            <a:off x="1049680" y="992819"/>
            <a:ext cx="9643984" cy="5425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rgbClr val="000000"/>
                </a:solidFill>
              </a:rPr>
              <a:t>阅读下面的材料，根据要求写作。</a:t>
            </a:r>
          </a:p>
          <a:p>
            <a:r>
              <a:rPr lang="zh-CN" sz="3200">
                <a:solidFill>
                  <a:srgbClr val="000000"/>
                </a:solidFill>
              </a:rPr>
              <a:t>日前出现了一种“花钱雇人盯着自己”的新兴工作——“督学”。其主要工作是</a:t>
            </a:r>
            <a:r>
              <a:rPr lang="zh-CN" sz="3200">
                <a:solidFill>
                  <a:srgbClr val="BF0000"/>
                </a:solidFill>
              </a:rPr>
              <a:t>监督学习</a:t>
            </a:r>
            <a:r>
              <a:rPr lang="zh-CN" sz="3200">
                <a:solidFill>
                  <a:srgbClr val="000000"/>
                </a:solidFill>
              </a:rPr>
              <a:t>，促雇主制定与完成学习目标。</a:t>
            </a:r>
            <a:r>
              <a:rPr lang="zh-CN" sz="3200">
                <a:solidFill>
                  <a:srgbClr val="BF0000"/>
                </a:solidFill>
              </a:rPr>
              <a:t>自律</a:t>
            </a:r>
            <a:r>
              <a:rPr lang="zh-CN" sz="3200">
                <a:solidFill>
                  <a:srgbClr val="FFC000"/>
                </a:solidFill>
              </a:rPr>
              <a:t>是通过心理约束自己的行为</a:t>
            </a:r>
            <a:r>
              <a:rPr lang="zh-CN" sz="3200">
                <a:solidFill>
                  <a:srgbClr val="000000"/>
                </a:solidFill>
              </a:rPr>
              <a:t>，</a:t>
            </a:r>
            <a:r>
              <a:rPr lang="zh-CN" sz="3200">
                <a:solidFill>
                  <a:srgbClr val="BF0000"/>
                </a:solidFill>
              </a:rPr>
              <a:t>他律</a:t>
            </a:r>
            <a:r>
              <a:rPr lang="zh-CN" sz="3200">
                <a:solidFill>
                  <a:srgbClr val="FFC000"/>
                </a:solidFill>
              </a:rPr>
              <a:t>是用规章制度管理自己</a:t>
            </a:r>
            <a:r>
              <a:rPr lang="zh-CN" sz="3200">
                <a:solidFill>
                  <a:srgbClr val="000000"/>
                </a:solidFill>
              </a:rPr>
              <a:t>。</a:t>
            </a:r>
          </a:p>
          <a:p>
            <a:r>
              <a:rPr lang="zh-CN" sz="3200">
                <a:solidFill>
                  <a:srgbClr val="000000"/>
                </a:solidFill>
              </a:rPr>
              <a:t>作为新时代的青年，请结合现实生活，谈谈对“</a:t>
            </a:r>
            <a:r>
              <a:rPr lang="zh-CN" sz="3200">
                <a:solidFill>
                  <a:srgbClr val="BF0000"/>
                </a:solidFill>
              </a:rPr>
              <a:t>自律”与“他律”</a:t>
            </a:r>
            <a:r>
              <a:rPr lang="zh-CN" sz="3200">
                <a:solidFill>
                  <a:srgbClr val="000000"/>
                </a:solidFill>
              </a:rPr>
              <a:t>的思考与感悟。</a:t>
            </a:r>
          </a:p>
          <a:p>
            <a:r>
              <a:rPr lang="zh-CN" sz="3200">
                <a:solidFill>
                  <a:srgbClr val="000000"/>
                </a:solidFill>
              </a:rPr>
              <a:t>要求：结合材料，选准角度，确定立意，明确文体，自拟标题；不要套作，不得抄袭；不得泄露个人信息；不少于800字。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4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45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45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452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45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45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49919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92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92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92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92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25" name="文本框 1050324"/>
          <p:cNvSpPr txBox="1"/>
          <p:nvPr/>
        </p:nvSpPr>
        <p:spPr>
          <a:xfrm>
            <a:off x="1508053" y="1554479"/>
            <a:ext cx="9551664" cy="4358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结构一：</a:t>
            </a:r>
          </a:p>
          <a:p>
            <a:r>
              <a:rPr lang="zh-CN" sz="3600">
                <a:solidFill>
                  <a:srgbClr val="000000"/>
                </a:solidFill>
              </a:rPr>
              <a:t>（1）正面：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分论点①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分论点②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分论点③</a:t>
            </a:r>
            <a:r>
              <a:rPr lang="en-US" sz="3600">
                <a:solidFill>
                  <a:srgbClr val="000000"/>
                </a:solidFill>
              </a:rPr>
              <a:t>                  </a:t>
            </a:r>
            <a:endParaRPr lang="zh-CN" sz="3600">
              <a:solidFill>
                <a:srgbClr val="000000"/>
              </a:solidFill>
            </a:endParaRPr>
          </a:p>
          <a:p>
            <a:endParaRPr lang="zh-CN" sz="3600">
              <a:solidFill>
                <a:srgbClr val="000000"/>
              </a:solidFill>
            </a:endParaRPr>
          </a:p>
          <a:p>
            <a:r>
              <a:rPr lang="zh-CN" altLang="en-US" sz="3600">
                <a:solidFill>
                  <a:srgbClr val="000000"/>
                </a:solidFill>
              </a:rPr>
              <a:t>按照此格式进行规范化训练</a:t>
            </a:r>
            <a:endParaRPr lang="zh-CN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3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636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637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638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639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640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331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32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33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34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35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36" name="文本框 1050335"/>
          <p:cNvSpPr txBox="1"/>
          <p:nvPr/>
        </p:nvSpPr>
        <p:spPr>
          <a:xfrm>
            <a:off x="1508053" y="1554479"/>
            <a:ext cx="9551664" cy="3749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结构一：</a:t>
            </a:r>
          </a:p>
          <a:p>
            <a:r>
              <a:rPr lang="zh-CN" sz="3600">
                <a:solidFill>
                  <a:srgbClr val="000000"/>
                </a:solidFill>
              </a:rPr>
              <a:t>（1）正面：《自律奋发向善，他律锦上添花》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分论点①以自律凝心铸魂，自驱奋发向善。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分论点②以他律约束规范，外驱锦上添花。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分论点③我们要以自律奋发向善，又要借助他律锦上添花，方能行稳致远。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4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64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64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65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65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652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359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6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6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6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6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64" name="文本框 1050363"/>
          <p:cNvSpPr txBox="1"/>
          <p:nvPr/>
        </p:nvSpPr>
        <p:spPr>
          <a:xfrm>
            <a:off x="1508053" y="1554479"/>
            <a:ext cx="9551664" cy="4968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0000"/>
                </a:solidFill>
              </a:rPr>
              <a:t>结构（2）：正反）A（正）+A（反）+B（正）+B（反）+AB）</a:t>
            </a:r>
            <a:r>
              <a:rPr lang="zh-CN" sz="3600">
                <a:solidFill>
                  <a:srgbClr val="000000"/>
                </a:solidFill>
              </a:rPr>
              <a:t>：</a:t>
            </a:r>
          </a:p>
          <a:p>
            <a:r>
              <a:rPr lang="zh-CN" sz="3600">
                <a:solidFill>
                  <a:srgbClr val="000000"/>
                </a:solidFill>
              </a:rPr>
              <a:t>（1）正面：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分论点①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分论点②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分论点③</a:t>
            </a:r>
            <a:r>
              <a:rPr lang="en-US" sz="3600">
                <a:solidFill>
                  <a:srgbClr val="000000"/>
                </a:solidFill>
              </a:rPr>
              <a:t>                  </a:t>
            </a:r>
            <a:endParaRPr lang="zh-CN" sz="3600">
              <a:solidFill>
                <a:srgbClr val="000000"/>
              </a:solidFill>
            </a:endParaRPr>
          </a:p>
          <a:p>
            <a:endParaRPr lang="zh-CN" sz="3600">
              <a:solidFill>
                <a:srgbClr val="000000"/>
              </a:solidFill>
            </a:endParaRPr>
          </a:p>
          <a:p>
            <a:r>
              <a:rPr lang="zh-CN" altLang="en-US" sz="3600">
                <a:solidFill>
                  <a:srgbClr val="000000"/>
                </a:solidFill>
              </a:rPr>
              <a:t>按照此格式进行规范化训练</a:t>
            </a:r>
            <a:endParaRPr lang="zh-CN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53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654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655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656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657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658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374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75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76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77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78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79" name="文本框 1050378"/>
          <p:cNvSpPr txBox="1"/>
          <p:nvPr/>
        </p:nvSpPr>
        <p:spPr>
          <a:xfrm>
            <a:off x="1508053" y="1554479"/>
            <a:ext cx="9551664" cy="4968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0000"/>
                </a:solidFill>
              </a:rPr>
              <a:t>结构（2）：正反）A（正）+A（反）+B（正）+B（反）+AB）</a:t>
            </a:r>
            <a:r>
              <a:rPr lang="zh-CN" sz="3600">
                <a:solidFill>
                  <a:srgbClr val="000000"/>
                </a:solidFill>
              </a:rPr>
              <a:t>：</a:t>
            </a:r>
          </a:p>
          <a:p>
            <a:r>
              <a:rPr lang="zh-CN" sz="3600">
                <a:solidFill>
                  <a:srgbClr val="000000"/>
                </a:solidFill>
              </a:rPr>
              <a:t>（1）正面：</a:t>
            </a:r>
            <a:r>
              <a:rPr lang="zh-CN" altLang="en-US" sz="3600">
                <a:solidFill>
                  <a:srgbClr val="000000"/>
                </a:solidFill>
              </a:rPr>
              <a:t>《自律奋发向善，他律锦上添花》</a:t>
            </a:r>
            <a:endParaRPr lang="zh-CN" sz="3600">
              <a:solidFill>
                <a:srgbClr val="000000"/>
              </a:solidFill>
            </a:endParaRPr>
          </a:p>
          <a:p>
            <a:r>
              <a:rPr lang="zh-CN" sz="3600">
                <a:solidFill>
                  <a:srgbClr val="000000"/>
                </a:solidFill>
              </a:rPr>
              <a:t>分论点①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分论点②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分论点③</a:t>
            </a:r>
            <a:r>
              <a:rPr lang="en-US" sz="3600">
                <a:solidFill>
                  <a:srgbClr val="000000"/>
                </a:solidFill>
              </a:rPr>
              <a:t>                  </a:t>
            </a:r>
            <a:endParaRPr lang="zh-CN" sz="3600">
              <a:solidFill>
                <a:srgbClr val="000000"/>
              </a:solidFill>
            </a:endParaRPr>
          </a:p>
          <a:p>
            <a:endParaRPr lang="zh-CN" sz="3600">
              <a:solidFill>
                <a:srgbClr val="000000"/>
              </a:solidFill>
            </a:endParaRPr>
          </a:p>
          <a:p>
            <a:r>
              <a:rPr lang="zh-CN" altLang="en-US" sz="3600">
                <a:solidFill>
                  <a:srgbClr val="000000"/>
                </a:solidFill>
              </a:rPr>
              <a:t>按照此格式进行规范化训练</a:t>
            </a:r>
            <a:endParaRPr lang="zh-CN" sz="36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4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44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44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446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44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448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49906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907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908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909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910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83" name="文本框 1050382"/>
          <p:cNvSpPr txBox="1"/>
          <p:nvPr/>
        </p:nvSpPr>
        <p:spPr>
          <a:xfrm>
            <a:off x="849220" y="1503680"/>
            <a:ext cx="10107328" cy="3139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分论点①以自律凝心铸魂，自驱奋发向善。……但如若仅凭自律之心，有些人终会似绳锯木断般无法坚持下去。因此，仅存自律之心是远远不足的，还应在自律的基础上具他律之促，才能更加坚定地行向远方。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5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66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66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662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66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66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389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9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9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9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9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94" name="文本框 1050393"/>
          <p:cNvSpPr txBox="1"/>
          <p:nvPr/>
        </p:nvSpPr>
        <p:spPr>
          <a:xfrm>
            <a:off x="849220" y="1503680"/>
            <a:ext cx="10107328" cy="3139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分论点②以他律约束规范，外驱锦上添花。……过于依赖他律，往往会生出惫懒之心，降低对自我的要求。长此以往，会有踏破底线的危险。因此，他律之规要在自律的基础上发挥作用，方能助力成长。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6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666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667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668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669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670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403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04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05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06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07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08" name="文本框 1050407"/>
          <p:cNvSpPr txBox="1"/>
          <p:nvPr/>
        </p:nvSpPr>
        <p:spPr>
          <a:xfrm>
            <a:off x="849220" y="1503680"/>
            <a:ext cx="10107328" cy="1310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分论点③我们要以自律奋发向善，又要借助他律锦上添花，方能行稳致远。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252" y="1287568"/>
            <a:ext cx="4267881" cy="4338134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8605" name="文本框 6"/>
          <p:cNvSpPr txBox="1"/>
          <p:nvPr/>
        </p:nvSpPr>
        <p:spPr>
          <a:xfrm>
            <a:off x="5221966" y="1947771"/>
            <a:ext cx="1452881" cy="1704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2B60A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01</a:t>
            </a:r>
            <a:endParaRPr lang="zh-CN" altLang="en-US" sz="9600" b="1">
              <a:solidFill>
                <a:srgbClr val="2B60A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1048606" name="文本框 7"/>
          <p:cNvSpPr txBox="1"/>
          <p:nvPr/>
        </p:nvSpPr>
        <p:spPr>
          <a:xfrm>
            <a:off x="3181097" y="3652110"/>
            <a:ext cx="5858191" cy="76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4000" kern="0">
                <a:solidFill>
                  <a:srgbClr val="AE5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二元思辨的含义及真题</a:t>
            </a:r>
            <a:endParaRPr lang="zh-CN" altLang="en-US"/>
          </a:p>
        </p:txBody>
      </p:sp>
      <p:sp>
        <p:nvSpPr>
          <p:cNvPr id="1048607" name="矩形 1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1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2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10" name="矩形 2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11" name="矩形 2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09715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209715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209715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209715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/>
      <p:bldP spid="10486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7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67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67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674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67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67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417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18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19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20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21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22" name="文本框 1050421"/>
          <p:cNvSpPr txBox="1"/>
          <p:nvPr/>
        </p:nvSpPr>
        <p:spPr>
          <a:xfrm>
            <a:off x="1508053" y="1554479"/>
            <a:ext cx="9551664" cy="4968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0000"/>
                </a:solidFill>
              </a:rPr>
              <a:t>结构（3）：A（正）+B（正）+A（反）B（反）+AB</a:t>
            </a:r>
            <a:r>
              <a:rPr lang="zh-CN" sz="3600">
                <a:solidFill>
                  <a:srgbClr val="000000"/>
                </a:solidFill>
              </a:rPr>
              <a:t>：</a:t>
            </a:r>
          </a:p>
          <a:p>
            <a:r>
              <a:rPr lang="zh-CN" sz="3600">
                <a:solidFill>
                  <a:srgbClr val="000000"/>
                </a:solidFill>
              </a:rPr>
              <a:t>（1）正面：</a:t>
            </a:r>
            <a:r>
              <a:rPr lang="zh-CN" altLang="en-US" sz="3600">
                <a:solidFill>
                  <a:srgbClr val="000000"/>
                </a:solidFill>
              </a:rPr>
              <a:t>《自律奋发向善，他律锦上添花》</a:t>
            </a:r>
            <a:endParaRPr lang="zh-CN" sz="3600">
              <a:solidFill>
                <a:srgbClr val="000000"/>
              </a:solidFill>
            </a:endParaRPr>
          </a:p>
          <a:p>
            <a:r>
              <a:rPr lang="zh-CN" sz="3600">
                <a:solidFill>
                  <a:srgbClr val="000000"/>
                </a:solidFill>
              </a:rPr>
              <a:t>分论点①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分论点②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分论点③</a:t>
            </a:r>
            <a:r>
              <a:rPr lang="en-US" sz="3600">
                <a:solidFill>
                  <a:srgbClr val="000000"/>
                </a:solidFill>
              </a:rPr>
              <a:t>                  </a:t>
            </a:r>
            <a:endParaRPr lang="zh-CN" sz="3600">
              <a:solidFill>
                <a:srgbClr val="000000"/>
              </a:solidFill>
            </a:endParaRPr>
          </a:p>
          <a:p>
            <a:endParaRPr lang="zh-CN" sz="3600">
              <a:solidFill>
                <a:srgbClr val="000000"/>
              </a:solidFill>
            </a:endParaRPr>
          </a:p>
          <a:p>
            <a:r>
              <a:rPr lang="zh-CN" altLang="en-US" sz="3600">
                <a:solidFill>
                  <a:srgbClr val="000000"/>
                </a:solidFill>
              </a:rPr>
              <a:t>按照此格式进行规范化训练</a:t>
            </a:r>
            <a:endParaRPr lang="zh-CN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7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67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67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68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68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682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431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32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33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34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35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36" name="文本框 1050435"/>
          <p:cNvSpPr txBox="1"/>
          <p:nvPr/>
        </p:nvSpPr>
        <p:spPr>
          <a:xfrm>
            <a:off x="849220" y="1503680"/>
            <a:ext cx="10107328" cy="701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分论点①以自律凝心铸魂，自驱奋发向善。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8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68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68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686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68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688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445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46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47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48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49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50" name="文本框 1050449"/>
          <p:cNvSpPr txBox="1"/>
          <p:nvPr/>
        </p:nvSpPr>
        <p:spPr>
          <a:xfrm>
            <a:off x="849220" y="1503680"/>
            <a:ext cx="10107328" cy="4358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分论点②以他律约束规范，外驱锦上添花。……或有人言：“仅存自律之心即可，何必再用他律来束缚自己？”倘若如此，当诱惑来临之时，有些人仅凭内心的约束是难以抵抗的。反之，仅靠他律施压前行而无内心的坚守，便会心存杂念，无法专注。当然，既无自律约束又无他律观念，终会一事无成或走向歧路。……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8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69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69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692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69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69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459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6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6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6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6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64" name="文本框 1050463"/>
          <p:cNvSpPr txBox="1"/>
          <p:nvPr/>
        </p:nvSpPr>
        <p:spPr>
          <a:xfrm>
            <a:off x="849220" y="1503680"/>
            <a:ext cx="10107328" cy="1310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分论点③我们要以自律奋发向善，又要借助他律锦上添花，方能行稳致远。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6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46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46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47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47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472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49958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959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960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961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962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68" name="文本框 1050467"/>
          <p:cNvSpPr txBox="1"/>
          <p:nvPr/>
        </p:nvSpPr>
        <p:spPr>
          <a:xfrm>
            <a:off x="3914119" y="934488"/>
            <a:ext cx="4572000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模式二：AB+BA+AB</a:t>
            </a:r>
          </a:p>
        </p:txBody>
      </p:sp>
      <p:sp>
        <p:nvSpPr>
          <p:cNvPr id="1050469" name="文本框 1050468"/>
          <p:cNvSpPr txBox="1"/>
          <p:nvPr/>
        </p:nvSpPr>
        <p:spPr>
          <a:xfrm>
            <a:off x="2266411" y="1755183"/>
            <a:ext cx="8222434" cy="115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rgbClr val="000000"/>
                </a:solidFill>
              </a:rPr>
              <a:t>结构（1）正面 ： AB（正）+BA（正）+AB中心论点：《自我约束，他律管理》</a:t>
            </a:r>
          </a:p>
        </p:txBody>
      </p:sp>
      <p:sp>
        <p:nvSpPr>
          <p:cNvPr id="1050470" name="文本框 1050469"/>
          <p:cNvSpPr txBox="1"/>
          <p:nvPr/>
        </p:nvSpPr>
        <p:spPr>
          <a:xfrm>
            <a:off x="1668789" y="3199744"/>
            <a:ext cx="9744042" cy="3291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rgbClr val="000000"/>
                </a:solidFill>
              </a:rPr>
              <a:t>分论点①他律是自律的制度基础，是帮助我们培养良好习惯的重要方式。（AB正）</a:t>
            </a:r>
          </a:p>
          <a:p>
            <a:r>
              <a:rPr lang="zh-CN" sz="3200">
                <a:solidFill>
                  <a:srgbClr val="000000"/>
                </a:solidFill>
              </a:rPr>
              <a:t>分论点②自律是他律发挥作用的重要条件，能够使制度体系得到最高效率的运行。（BA正）</a:t>
            </a:r>
          </a:p>
          <a:p>
            <a:r>
              <a:rPr lang="zh-CN" sz="3200">
                <a:solidFill>
                  <a:srgbClr val="000000"/>
                </a:solidFill>
              </a:rPr>
              <a:t>分论点③他律与自律兼顾，方能使我们不断精益求精，追求卓越。（AB）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4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64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64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644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64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6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345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46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47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48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49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50" name="文本框 1050349"/>
          <p:cNvSpPr txBox="1"/>
          <p:nvPr/>
        </p:nvSpPr>
        <p:spPr>
          <a:xfrm>
            <a:off x="1508053" y="1554479"/>
            <a:ext cx="9551664" cy="4968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0000"/>
                </a:solidFill>
              </a:rPr>
              <a:t>结构（2）正反：AB（正）+A（反）+BA（正）+B（反）+AB</a:t>
            </a:r>
            <a:r>
              <a:rPr lang="zh-CN" sz="3600">
                <a:solidFill>
                  <a:srgbClr val="000000"/>
                </a:solidFill>
              </a:rPr>
              <a:t>：</a:t>
            </a:r>
          </a:p>
          <a:p>
            <a:r>
              <a:rPr lang="zh-CN" sz="3600">
                <a:solidFill>
                  <a:srgbClr val="000000"/>
                </a:solidFill>
              </a:rPr>
              <a:t>（1）正面：</a:t>
            </a:r>
            <a:r>
              <a:rPr lang="zh-CN" altLang="en-US" sz="3600">
                <a:solidFill>
                  <a:srgbClr val="000000"/>
                </a:solidFill>
              </a:rPr>
              <a:t>《自我约束，他律管理》</a:t>
            </a:r>
            <a:endParaRPr lang="zh-CN" sz="3600">
              <a:solidFill>
                <a:srgbClr val="000000"/>
              </a:solidFill>
            </a:endParaRPr>
          </a:p>
          <a:p>
            <a:r>
              <a:rPr lang="zh-CN" sz="3600">
                <a:solidFill>
                  <a:srgbClr val="000000"/>
                </a:solidFill>
              </a:rPr>
              <a:t>分论点①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分论点②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分论点③</a:t>
            </a:r>
            <a:r>
              <a:rPr lang="en-US" sz="3600">
                <a:solidFill>
                  <a:srgbClr val="000000"/>
                </a:solidFill>
              </a:rPr>
              <a:t>                  </a:t>
            </a:r>
            <a:endParaRPr lang="zh-CN" sz="3600">
              <a:solidFill>
                <a:srgbClr val="000000"/>
              </a:solidFill>
            </a:endParaRPr>
          </a:p>
          <a:p>
            <a:endParaRPr lang="zh-CN" sz="3600">
              <a:solidFill>
                <a:srgbClr val="000000"/>
              </a:solidFill>
            </a:endParaRPr>
          </a:p>
          <a:p>
            <a:r>
              <a:rPr lang="zh-CN" altLang="en-US" sz="3600">
                <a:solidFill>
                  <a:srgbClr val="000000"/>
                </a:solidFill>
              </a:rPr>
              <a:t>按照此格式进行规范化训练</a:t>
            </a:r>
            <a:endParaRPr lang="zh-CN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07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708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709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710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711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712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504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05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06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07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08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09" name="文本框 1050508"/>
          <p:cNvSpPr txBox="1"/>
          <p:nvPr/>
        </p:nvSpPr>
        <p:spPr>
          <a:xfrm>
            <a:off x="849220" y="1503680"/>
            <a:ext cx="10107328" cy="2529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分论点①他律是自律的制度基础，是帮助我们培养良好习惯的重要方式。没有他律的保障，自律容易走向没有边界的散漫境地，长此以往，个人或集体利益将会蒙受巨大损失。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0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70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70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704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70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70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490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91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92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93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94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95" name="文本框 1050494"/>
          <p:cNvSpPr txBox="1"/>
          <p:nvPr/>
        </p:nvSpPr>
        <p:spPr>
          <a:xfrm>
            <a:off x="849220" y="1503680"/>
            <a:ext cx="10107328" cy="2529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分论点②自律是他律发挥作用的重要条件，能够使制度体系得到最高效率的运行。没有自律的参与，由他律构筑的良好而严谨的制度和监督体系将会是沙上之建筑，无法真正发挥作用。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9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696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697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698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699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700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476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77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78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79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80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481" name="文本框 1050480"/>
          <p:cNvSpPr txBox="1"/>
          <p:nvPr/>
        </p:nvSpPr>
        <p:spPr>
          <a:xfrm>
            <a:off x="849220" y="1503680"/>
            <a:ext cx="10107328" cy="13106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分论点③他律与自律兼顾，方能使我们不断精益求精，追求卓越。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5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75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75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756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75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758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696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97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98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99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00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01" name="文本框 1050700"/>
          <p:cNvSpPr txBox="1"/>
          <p:nvPr/>
        </p:nvSpPr>
        <p:spPr>
          <a:xfrm>
            <a:off x="1508053" y="1554479"/>
            <a:ext cx="9551664" cy="4968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0000"/>
                </a:solidFill>
              </a:rPr>
              <a:t>结构（3）正反：AB（正）+BA（正）+A（反）B（反）+AB</a:t>
            </a:r>
            <a:r>
              <a:rPr lang="zh-CN" sz="3600">
                <a:solidFill>
                  <a:srgbClr val="000000"/>
                </a:solidFill>
              </a:rPr>
              <a:t>：</a:t>
            </a:r>
          </a:p>
          <a:p>
            <a:r>
              <a:rPr lang="zh-CN" sz="3600">
                <a:solidFill>
                  <a:srgbClr val="000000"/>
                </a:solidFill>
              </a:rPr>
              <a:t>（1）正面：</a:t>
            </a:r>
            <a:r>
              <a:rPr lang="zh-CN" altLang="en-US" sz="3600">
                <a:solidFill>
                  <a:srgbClr val="000000"/>
                </a:solidFill>
              </a:rPr>
              <a:t>《自我约束，他律管理》</a:t>
            </a:r>
            <a:endParaRPr lang="zh-CN" sz="3600">
              <a:solidFill>
                <a:srgbClr val="000000"/>
              </a:solidFill>
            </a:endParaRPr>
          </a:p>
          <a:p>
            <a:r>
              <a:rPr lang="zh-CN" sz="3600">
                <a:solidFill>
                  <a:srgbClr val="000000"/>
                </a:solidFill>
              </a:rPr>
              <a:t>分论点①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分论点②</a:t>
            </a:r>
          </a:p>
          <a:p>
            <a:r>
              <a:rPr lang="zh-CN" sz="3600">
                <a:solidFill>
                  <a:srgbClr val="000000"/>
                </a:solidFill>
              </a:rPr>
              <a:t>分论点③</a:t>
            </a:r>
            <a:r>
              <a:rPr lang="en-US" sz="3600">
                <a:solidFill>
                  <a:srgbClr val="000000"/>
                </a:solidFill>
              </a:rPr>
              <a:t>                  </a:t>
            </a:r>
            <a:endParaRPr lang="zh-CN" sz="3600">
              <a:solidFill>
                <a:srgbClr val="000000"/>
              </a:solidFill>
            </a:endParaRPr>
          </a:p>
          <a:p>
            <a:endParaRPr lang="zh-CN" sz="3600">
              <a:solidFill>
                <a:srgbClr val="000000"/>
              </a:solidFill>
            </a:endParaRPr>
          </a:p>
          <a:p>
            <a:r>
              <a:rPr lang="zh-CN" altLang="en-US" sz="3600">
                <a:solidFill>
                  <a:srgbClr val="000000"/>
                </a:solidFill>
              </a:rPr>
              <a:t>按照此格式进行规范化训练</a:t>
            </a:r>
            <a:endParaRPr lang="zh-CN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1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71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71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716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71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718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518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19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20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21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22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26" name="文本框 1050525"/>
          <p:cNvSpPr txBox="1"/>
          <p:nvPr/>
        </p:nvSpPr>
        <p:spPr>
          <a:xfrm>
            <a:off x="3046653" y="2373630"/>
            <a:ext cx="5725266" cy="2110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4000">
                <a:solidFill>
                  <a:srgbClr val="BF0000"/>
                </a:solidFill>
              </a:rPr>
              <a:t>何为二元？</a:t>
            </a:r>
          </a:p>
          <a:p>
            <a:endParaRPr lang="zh-CN" sz="4000">
              <a:solidFill>
                <a:srgbClr val="BF0000"/>
              </a:solidFill>
            </a:endParaRPr>
          </a:p>
          <a:p>
            <a:r>
              <a:rPr lang="zh-CN" sz="4000">
                <a:solidFill>
                  <a:srgbClr val="BF0000"/>
                </a:solidFill>
              </a:rPr>
              <a:t>何为思辨？</a:t>
            </a:r>
            <a:endParaRPr lang="zh-CN" sz="4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5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76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76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762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76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76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711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12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13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14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15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16" name="文本框 1050715"/>
          <p:cNvSpPr txBox="1"/>
          <p:nvPr/>
        </p:nvSpPr>
        <p:spPr>
          <a:xfrm>
            <a:off x="849220" y="1503680"/>
            <a:ext cx="10107328" cy="1310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分论点①他律是自律的制度基础，是帮助我们培养良好习惯的重要方式。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7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77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77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774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77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77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739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4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4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4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4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44" name="文本框 1050743"/>
          <p:cNvSpPr txBox="1"/>
          <p:nvPr/>
        </p:nvSpPr>
        <p:spPr>
          <a:xfrm>
            <a:off x="849220" y="1503680"/>
            <a:ext cx="10107328" cy="4358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分论点②自律是他律发挥作用的重要条件，能够使制度体系得到最高效率的运行。:如果没有他律的制度保障，千万人的自律标准将会消解掉统一的规则和底线。而如果没有自律的内心要求，他律的运行将会是纸上谈兵，原有的运行秩序将会被严重扰乱。而若既无自律又无他律，自我价值将无法实现，甚至世界文明将停滞不前。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6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766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767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768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769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770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725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26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27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28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29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30" name="文本框 1050729"/>
          <p:cNvSpPr txBox="1"/>
          <p:nvPr/>
        </p:nvSpPr>
        <p:spPr>
          <a:xfrm>
            <a:off x="849220" y="1503680"/>
            <a:ext cx="10107328" cy="1310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分论点③他律与自律兼顾，方能使我们不断精益求精，追求卓越。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7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77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77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78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78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782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753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54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55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56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57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58" name="文本框 1050757"/>
          <p:cNvSpPr txBox="1"/>
          <p:nvPr/>
        </p:nvSpPr>
        <p:spPr>
          <a:xfrm>
            <a:off x="849220" y="1503680"/>
            <a:ext cx="10107328" cy="4358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方法小结：模式一与模式二中的结构（1）是从正面论述“自律对他律的影响”以及“他律对自律的影响”，缺乏虚拟论敌的意识，没有从反面思考己方有可能存在的逻辑漏洞，一旦被反驳，便难以守住己方观点或攻击对方要害。只从正面思考问题，这是单一的线性思维方式。结构（2）（3）采用了正反分析，逻辑性更强。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1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2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2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22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2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2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852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53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54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55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56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57" name="文本框 1050856"/>
          <p:cNvSpPr txBox="1"/>
          <p:nvPr/>
        </p:nvSpPr>
        <p:spPr>
          <a:xfrm>
            <a:off x="842832" y="959270"/>
            <a:ext cx="10850873" cy="5577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阅读下面的材料，根据要求写作。从前，“慢”是成事的基础——好汤得靠“慢火”炖煮，健康要从“细嚼慢咽”开始，“欲速则不达”是孔子善意的提醒，“慢工出细活”更是品质的保证，总之，“一切慢慢来！快了出错划不来！”现在，“快”是前进的动力——有“快熟面”就不怕肚子饿，有“动车” “高速公路”就不怕塞车，有“宽频”就不怕资料下载中断，有“宅急送”就不怕物品交寄太晚，身边的事物都告诉我们：“快！否则你就跟不上时代！”。</a:t>
            </a:r>
          </a:p>
        </p:txBody>
      </p:sp>
      <p:sp>
        <p:nvSpPr>
          <p:cNvPr id="1050959" name="文本框 1050958"/>
          <p:cNvSpPr txBox="1"/>
          <p:nvPr/>
        </p:nvSpPr>
        <p:spPr>
          <a:xfrm>
            <a:off x="4356700" y="207590"/>
            <a:ext cx="4000000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BF0000"/>
                </a:solidFill>
              </a:rPr>
              <a:t>实战演练</a:t>
            </a:r>
            <a:endParaRPr lang="zh-CN" sz="2800">
              <a:solidFill>
                <a:srgbClr val="BF0000"/>
              </a:solidFill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13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14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15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16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17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18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838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39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40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41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42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43" name="文本框 1050842"/>
          <p:cNvSpPr txBox="1"/>
          <p:nvPr/>
        </p:nvSpPr>
        <p:spPr>
          <a:xfrm>
            <a:off x="849220" y="1503680"/>
            <a:ext cx="10107328" cy="2529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请结合材料内容，以“快与慢”为主题，写一篇文章，体现你的认识与思考。要求：选准角度，确定立意，明确文体，自拟标题；不要套作，不得抄袭；不得泄露个人信息；不少于800字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0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0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0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1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1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12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824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25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26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27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28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29" name="文本框 1050828"/>
          <p:cNvSpPr txBox="1"/>
          <p:nvPr/>
        </p:nvSpPr>
        <p:spPr>
          <a:xfrm>
            <a:off x="849220" y="1503680"/>
            <a:ext cx="10107328" cy="496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模式一：中心论点：把握“快与慢”的艺术，让人生更精彩。</a:t>
            </a:r>
          </a:p>
          <a:p>
            <a:r>
              <a:rPr lang="zh-CN" sz="3600">
                <a:solidFill>
                  <a:srgbClr val="000000"/>
                </a:solidFill>
              </a:rPr>
              <a:t>【分论点1】：快是一种激情，有速度，更是一种紧跟时代的态度。（A）</a:t>
            </a:r>
          </a:p>
          <a:p>
            <a:r>
              <a:rPr lang="zh-CN" sz="3600">
                <a:solidFill>
                  <a:srgbClr val="000000"/>
                </a:solidFill>
              </a:rPr>
              <a:t>【分论点2】慢是一种闲适，有深度，更是一种对生活的享受和热爱。(B)</a:t>
            </a:r>
          </a:p>
          <a:p>
            <a:r>
              <a:rPr lang="zh-CN" sz="3600">
                <a:solidFill>
                  <a:srgbClr val="000000"/>
                </a:solidFill>
              </a:rPr>
              <a:t>【分论点3】快与慢需要结合，享受速度时代的便捷，安抚心灵的岁月静好。(AB)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6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6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6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64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6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6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950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51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52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53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54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55" name="文本框 1050954"/>
          <p:cNvSpPr txBox="1"/>
          <p:nvPr/>
        </p:nvSpPr>
        <p:spPr>
          <a:xfrm>
            <a:off x="849220" y="1503680"/>
            <a:ext cx="10107328" cy="496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模式二：中心论点：以快为此岸，以慢为彼岸。【分论点1】面对学问，以快为此岸，追求更多更丰富；以慢为彼岸，学习多少就收获多少。</a:t>
            </a:r>
          </a:p>
          <a:p>
            <a:r>
              <a:rPr lang="zh-CN" sz="3600">
                <a:solidFill>
                  <a:srgbClr val="000000"/>
                </a:solidFill>
              </a:rPr>
              <a:t>【分论点2】面对人生，以快为此岸，树立更高的理想；以慢为彼岸，安抚心灵。</a:t>
            </a:r>
          </a:p>
          <a:p>
            <a:r>
              <a:rPr lang="zh-CN" sz="3600">
                <a:solidFill>
                  <a:srgbClr val="000000"/>
                </a:solidFill>
              </a:rPr>
              <a:t>【分论点3】面对大有可为的时代，以快为此岸，时刻关注时代发展的方向，与时代同频共振；以慢为彼岸，关照时代中那些弱势群体。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5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56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57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58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59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60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936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37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38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39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40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41" name="文本框 1050940"/>
          <p:cNvSpPr txBox="1"/>
          <p:nvPr/>
        </p:nvSpPr>
        <p:spPr>
          <a:xfrm>
            <a:off x="313918" y="675132"/>
            <a:ext cx="12133525" cy="59588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rgbClr val="000000"/>
                </a:solidFill>
              </a:rPr>
              <a:t>模式三 :中心论点：快慢合理行，谱写时代曲。</a:t>
            </a:r>
          </a:p>
          <a:p>
            <a:r>
              <a:rPr lang="zh-CN" sz="3200">
                <a:solidFill>
                  <a:srgbClr val="000000"/>
                </a:solidFill>
              </a:rPr>
              <a:t>【分论点1】：以慢来夯实基础，路虽远，慢慢走，一定能到达。（A）</a:t>
            </a:r>
          </a:p>
          <a:p>
            <a:r>
              <a:rPr lang="zh-CN" sz="3200">
                <a:solidFill>
                  <a:srgbClr val="000000"/>
                </a:solidFill>
              </a:rPr>
              <a:t>【分论点2】：以慢来调整处世的心态，事再多，件件做，总能成功。(A)</a:t>
            </a:r>
          </a:p>
          <a:p>
            <a:r>
              <a:rPr lang="zh-CN" sz="3200">
                <a:solidFill>
                  <a:srgbClr val="000000"/>
                </a:solidFill>
              </a:rPr>
              <a:t>【分论点3】：以快为奋力前行的动力，倍速时代，躬身入局。</a:t>
            </a:r>
          </a:p>
          <a:p>
            <a:r>
              <a:rPr lang="zh-CN" sz="3200">
                <a:solidFill>
                  <a:srgbClr val="000000"/>
                </a:solidFill>
              </a:rPr>
              <a:t>(B)中心论点：时代发展真迅速，快慢并行我做主！</a:t>
            </a:r>
          </a:p>
          <a:p>
            <a:r>
              <a:rPr lang="zh-CN" sz="3200">
                <a:solidFill>
                  <a:srgbClr val="000000"/>
                </a:solidFill>
              </a:rPr>
              <a:t>【分论点1】快一点，有时我们能事半功倍。（B）</a:t>
            </a:r>
          </a:p>
          <a:p>
            <a:r>
              <a:rPr lang="zh-CN" sz="3200">
                <a:solidFill>
                  <a:srgbClr val="000000"/>
                </a:solidFill>
              </a:rPr>
              <a:t>【分论点2】快一点，也让我们为生命续航。（B）</a:t>
            </a:r>
          </a:p>
          <a:p>
            <a:r>
              <a:rPr lang="zh-CN" sz="3200">
                <a:solidFill>
                  <a:srgbClr val="000000"/>
                </a:solidFill>
              </a:rPr>
              <a:t>【分论点3】但我们没必要一直“快”，有时慢下来，也是一种享受。（A）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4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5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5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52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5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5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922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23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24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25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26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27" name="文本框 1050926"/>
          <p:cNvSpPr txBox="1"/>
          <p:nvPr/>
        </p:nvSpPr>
        <p:spPr>
          <a:xfrm>
            <a:off x="509268" y="959271"/>
            <a:ext cx="11497652" cy="5425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rgbClr val="000000"/>
                </a:solidFill>
              </a:rPr>
              <a:t>模式四:【分论点1】如果在时代建设里只有慢，那会是什么景象?人人只求慢慢做，社会发展缓慢，这似乎是一种享受的生活状态，只是难以想象一旦遭遇危机，用什么去保护自己?</a:t>
            </a:r>
          </a:p>
          <a:p>
            <a:r>
              <a:rPr lang="zh-CN" sz="3200">
                <a:solidFill>
                  <a:srgbClr val="000000"/>
                </a:solidFill>
              </a:rPr>
              <a:t>【分论点2】如果在人的生命中只有快，那又会是什么样的景象?以快为前进的动力，一切向快看齐，人大约是不需要亲情友情爱情的，也不需要休闲放松，甚至一天三顿饭恐怕都太浪费时间了！</a:t>
            </a:r>
          </a:p>
          <a:p>
            <a:r>
              <a:rPr lang="zh-CN" sz="3200">
                <a:solidFill>
                  <a:srgbClr val="000000"/>
                </a:solidFill>
              </a:rPr>
              <a:t>【分论点3】我们又当如何看待快与慢呢?慢是慢工出细活，是扎实基础，是心灵寄托；快是时代的必然，我们要紧跟时代，学习新知，勇攀高峰。没有非此即彼，只有两者和谐共舞。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1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72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72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722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72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72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532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33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34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35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36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37" name="文本框 1050536"/>
          <p:cNvSpPr txBox="1"/>
          <p:nvPr/>
        </p:nvSpPr>
        <p:spPr>
          <a:xfrm>
            <a:off x="1731826" y="1262237"/>
            <a:ext cx="8728348" cy="1437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BF0000"/>
                </a:solidFill>
              </a:rPr>
              <a:t>二元</a:t>
            </a:r>
            <a:r>
              <a:rPr lang="zh-CN" sz="4000">
                <a:solidFill>
                  <a:srgbClr val="BF0000"/>
                </a:solidFill>
              </a:rPr>
              <a:t>指两个关键词。这两个关键词存在一定的联系。</a:t>
            </a:r>
          </a:p>
        </p:txBody>
      </p:sp>
      <p:sp>
        <p:nvSpPr>
          <p:cNvPr id="1050541" name="文本框 1050540"/>
          <p:cNvSpPr txBox="1"/>
          <p:nvPr/>
        </p:nvSpPr>
        <p:spPr>
          <a:xfrm>
            <a:off x="1851276" y="3286982"/>
            <a:ext cx="9472905" cy="313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0000"/>
                </a:solidFill>
              </a:rPr>
              <a:t>思辨</a:t>
            </a:r>
            <a:r>
              <a:rPr lang="zh-CN" sz="3600">
                <a:solidFill>
                  <a:srgbClr val="000000"/>
                </a:solidFill>
              </a:rPr>
              <a:t>这个词来自《中庸》“博学之，审问之，慎思之，明辨之，笃行之。”（博学，学习要广泛涉猎；审问，有针对性地提问请教；慎思，学会周全地思考；明辨，形成清晰的判断力；笃行，用学习得来的知识和思想指导实践。）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252" y="1287568"/>
            <a:ext cx="4267881" cy="4338134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9168" name="文本框 6"/>
          <p:cNvSpPr txBox="1"/>
          <p:nvPr/>
        </p:nvSpPr>
        <p:spPr>
          <a:xfrm>
            <a:off x="5221966" y="1947771"/>
            <a:ext cx="1660744" cy="1704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2B60A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03</a:t>
            </a:r>
            <a:endParaRPr lang="zh-CN" altLang="en-US" sz="9600" b="1">
              <a:solidFill>
                <a:srgbClr val="2B60A5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1049169" name="文本框 7"/>
          <p:cNvSpPr txBox="1"/>
          <p:nvPr/>
        </p:nvSpPr>
        <p:spPr>
          <a:xfrm>
            <a:off x="3391119" y="3652111"/>
            <a:ext cx="6079472" cy="76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en-US" sz="4000" kern="0">
                <a:solidFill>
                  <a:srgbClr val="AE5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4000" kern="0">
                <a:solidFill>
                  <a:srgbClr val="AE5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高考真题审题训练</a:t>
            </a:r>
            <a:endParaRPr lang="zh-CN" altLang="en-US"/>
          </a:p>
        </p:txBody>
      </p:sp>
      <p:sp>
        <p:nvSpPr>
          <p:cNvPr id="1049170" name="矩形 1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171" name="矩形 1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172" name="矩形 2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173" name="矩形 2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174" name="矩形 2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097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097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09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0972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209726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209726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209726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9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68" grpId="0"/>
      <p:bldP spid="104916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4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4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4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46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4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48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908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09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10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11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12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13" name="文本框 1050912"/>
          <p:cNvSpPr txBox="1"/>
          <p:nvPr/>
        </p:nvSpPr>
        <p:spPr>
          <a:xfrm>
            <a:off x="849220" y="1503680"/>
            <a:ext cx="10107328" cy="4358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作文三（吉林）阅读下面的材料，根据要求写作。(60分)</a:t>
            </a:r>
          </a:p>
          <a:p>
            <a:r>
              <a:rPr lang="zh-CN" sz="3600">
                <a:solidFill>
                  <a:srgbClr val="000000"/>
                </a:solidFill>
              </a:rPr>
              <a:t>当下，很多人倡导简约的理念，也有不少人肯定繁复的价值。</a:t>
            </a:r>
          </a:p>
          <a:p>
            <a:r>
              <a:rPr lang="zh-CN" sz="3600">
                <a:solidFill>
                  <a:srgbClr val="000000"/>
                </a:solidFill>
              </a:rPr>
              <a:t>要求：选准角度，确定立意，明确文体，自拟标题；不要套作，不得抄袭；不得泄露个人信息；不少于800字。</a:t>
            </a:r>
          </a:p>
        </p:txBody>
      </p:sp>
      <p:sp>
        <p:nvSpPr>
          <p:cNvPr id="1050960" name="文本框 1050959"/>
          <p:cNvSpPr txBox="1"/>
          <p:nvPr/>
        </p:nvSpPr>
        <p:spPr>
          <a:xfrm>
            <a:off x="3499216" y="207590"/>
            <a:ext cx="5844222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2023教育部命制度四省联考作文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2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62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62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626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62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628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296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297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298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299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300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61" name="文本框 1050960"/>
          <p:cNvSpPr txBox="1"/>
          <p:nvPr/>
        </p:nvSpPr>
        <p:spPr>
          <a:xfrm>
            <a:off x="188809" y="675130"/>
            <a:ext cx="11656376" cy="57302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【审题立意】“简约与繁复”，是一道二元对立命题论述题，引导学生思考简约表达和繁复表达各自的美学价值，两个概念并不是非黑即白的关系，简约有简约的价值，繁复也并非一无是处，要看具体的情境。审美上，简约留白，蕴藉含蓄，富于意味；繁复浓墨重彩，铺陈渲染，也具有特别的意蕴；二者甚至可以并存于一篇之中，也不存在孰优孰劣，关键看一个“度”的问题。生活中，简约意味着做减法，简单朴实，心境平和；繁复似乎是贬义，意味着做加法，追求更多，欲望更多；生活本身就是繁复的，简约有时是一种痴望，但在繁复中保持简约的心态，却是值得提倡的。或者由此引申的节俭与奢靡的人生话题，“很多人”“不少人”暗含立场倾向，尤其肯定“简约”在传统文化中的地位。命题提供的材料非常简单，不用花费太多时间审题，但有足够的开放度，也有足够思考挖掘的空间，关键是从什么角度思考。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3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3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3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4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4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42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894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95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96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97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98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99" name="文本框 1050898"/>
          <p:cNvSpPr txBox="1"/>
          <p:nvPr/>
        </p:nvSpPr>
        <p:spPr>
          <a:xfrm>
            <a:off x="849220" y="1503680"/>
            <a:ext cx="10107328" cy="1310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切题立意：1.繁复以享隆重，简约丰盈精神。2.物质极简成就精神丰盈。3.各有其用，生命兼美。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3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3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3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34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3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3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880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81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82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83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84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85" name="文本框 1050884"/>
          <p:cNvSpPr txBox="1"/>
          <p:nvPr/>
        </p:nvSpPr>
        <p:spPr>
          <a:xfrm>
            <a:off x="849220" y="1503680"/>
            <a:ext cx="10107328" cy="3749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阳春三月，花团锦簇，是为繁；清秋之际，水落石出，是为简；“座上客常满，杯中酒不空”，是为“繁”；“君子之交淡如水”，是为“简”；“台下十年功”，是为繁；台上一分钟，是为简。繁与简，简与繁，相互对立，又相辅相成，共同构成了这个奇妙的世界。  </a:t>
            </a:r>
          </a:p>
        </p:txBody>
      </p:sp>
      <p:sp>
        <p:nvSpPr>
          <p:cNvPr id="1050962" name="文本框 1050961"/>
          <p:cNvSpPr txBox="1"/>
          <p:nvPr/>
        </p:nvSpPr>
        <p:spPr>
          <a:xfrm>
            <a:off x="4258094" y="105633"/>
            <a:ext cx="4000000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范文参考</a:t>
            </a:r>
            <a:r>
              <a:rPr lang="en-US" altLang="en-US" sz="2800">
                <a:solidFill>
                  <a:srgbClr val="000000"/>
                </a:solidFill>
              </a:rPr>
              <a:t>     </a:t>
            </a:r>
            <a:r>
              <a:rPr lang="zh-CN" altLang="en-US" sz="2800">
                <a:solidFill>
                  <a:srgbClr val="000000"/>
                </a:solidFill>
              </a:rPr>
              <a:t>说繁道简</a:t>
            </a:r>
            <a:endParaRPr 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2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26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27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28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29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30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866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67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68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69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70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71" name="文本框 1050870"/>
          <p:cNvSpPr txBox="1"/>
          <p:nvPr/>
        </p:nvSpPr>
        <p:spPr>
          <a:xfrm>
            <a:off x="849220" y="1503680"/>
            <a:ext cx="10107328" cy="4358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繁是由简组成的。二十六个拉丁字母，组成了纷繁复杂的英文，组成了一段文明。赤橙黄绿青蓝紫，七种单调的色彩，却构成了多姿多彩的世界。一个个简简单单的细胞却繁衍出了整个地球的生命。一切繁杂的背后是由若干个简单构成的，没有这种种的简单，繁是虚无的。就和一幢楼房却没有砖瓦。  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0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0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0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04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0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0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810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11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12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13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14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15" name="文本框 1050814"/>
          <p:cNvSpPr txBox="1"/>
          <p:nvPr/>
        </p:nvSpPr>
        <p:spPr>
          <a:xfrm>
            <a:off x="686020" y="675131"/>
            <a:ext cx="11144149" cy="6187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繁是简的过程，简是繁的结果。一场动人的演出，若没有先期训练的繁，哪来最后成功的简，而最后的简，又何尝不是那一连串繁所要达到的。生命演化繁纷复杂，从最初的单细胞到现在的多细胞，从海洋到绿地，从低级到高级，从恐龙的产生到灭亡，从人类的出现到发现，变化繁多，令人费解的过程，历经了沧海桑田，海陆变迁，而这一切，达尔文将它归成了一句再简单不过的话：“适者生存。”进化论成为生命复杂演化过程的总结。不经历风雨，怎么见彩虹，没经过复杂怎么来简单的结果呢？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9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796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797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798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799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00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796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97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98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99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00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801" name="文本框 1050800"/>
          <p:cNvSpPr txBox="1"/>
          <p:nvPr/>
        </p:nvSpPr>
        <p:spPr>
          <a:xfrm>
            <a:off x="474536" y="387737"/>
            <a:ext cx="11242926" cy="6187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繁和简看似“死对头”，但却能相互转化。春之繁茂之树，转眼秋天到，草木凋零，一切又归为简单，而来年春风召唤下又重新复苏。贾府大观园繁华一时，羡煞旁人，俯仰之间，已为陈迹，只剩下断垣残壁，人去楼空，再“简”不过了。人之初，性本善，而成长经过则会使一个单纯的人变得更复杂，或才高八斗，学富五车，或坑蒙拐骗，无一不精。人生在世，繁盛，繁荣，终究化成一抔黄土长埋地下，一切从简。简与繁不是一成不变的，当条件改变时，他们会变，当对象改变时，他们会变，当心情改变时，他们也会变。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89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790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791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792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793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794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782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83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84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85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86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87" name="文本框 1050786"/>
          <p:cNvSpPr txBox="1"/>
          <p:nvPr/>
        </p:nvSpPr>
        <p:spPr>
          <a:xfrm>
            <a:off x="849220" y="1503680"/>
            <a:ext cx="10107328" cy="3749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其实，繁与简是一对孪生兄弟，关键在于你是否能穿透外表直观它的本质。一篇好文章，有人遣词华丽，有人用语平淡，但却同时达到了同一种效果。繁与简本就没有固定的差别，其实繁即是简，简即是繁，既能从繁中悟出简，也可从简中透露出繁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8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78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78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786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78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788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768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69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70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71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72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773" name="文本框 1050772"/>
          <p:cNvSpPr txBox="1"/>
          <p:nvPr/>
        </p:nvSpPr>
        <p:spPr>
          <a:xfrm>
            <a:off x="842831" y="934489"/>
            <a:ext cx="10107328" cy="5577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原子组成了物质，物质组成了地球，地球组成了太阳系，太阳系组成了宇宙；毛毛虫经过卵、幼虫，结茧成蛹的一系列过程，只待最后的破茧成蝶……有人认为它们最简单不过，最平常不过，但倘有人能从中挖掘出爱与美的情感，化为尺幅千里的山水，或者七色音符中的绝唱，这简单中蕴含的大美，就回味无穷。千古流传的艺术的繁复之美，已经让我们说不清哪是繁，哪是简，却让我们感受到了繁简交融的美。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47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48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49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50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51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53" name="文本框 1050552"/>
          <p:cNvSpPr txBox="1"/>
          <p:nvPr/>
        </p:nvSpPr>
        <p:spPr>
          <a:xfrm>
            <a:off x="843173" y="1203959"/>
            <a:ext cx="9609894" cy="2225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rgbClr val="000000"/>
                </a:solidFill>
              </a:rPr>
              <a:t>思辨能力就是思考辨析能力。这种思辨能力一般体现为语法与逻辑能力，暨通过阅读作文题，发现其材料（有时也会是任务区）的内在语法结构或是逻辑关系，以此为出发点，分析作文题对二元思辨的侧重点。</a:t>
            </a:r>
          </a:p>
        </p:txBody>
      </p:sp>
      <p:sp>
        <p:nvSpPr>
          <p:cNvPr id="1050554" name="文本框 1050553"/>
          <p:cNvSpPr txBox="1"/>
          <p:nvPr/>
        </p:nvSpPr>
        <p:spPr>
          <a:xfrm>
            <a:off x="843174" y="4228472"/>
            <a:ext cx="9805279" cy="1971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0" i="0" kern="10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Arial"/>
              </a:rPr>
              <a:t>作文是思维的文字表现。同样，题干也是命题人思维的表现。如果我们可以跳出具体题目，一起分析一下隐藏在题干中的思维逻辑，我们就可以抛开一切关键词、套用素材、五段论等先入为主的方法了。 </a:t>
            </a:r>
          </a:p>
        </p:txBody>
      </p:sp>
      <p:pic>
        <p:nvPicPr>
          <p:cNvPr id="2097730" name="图片 1"/>
          <p:cNvPicPr/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7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7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7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76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7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78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982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83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84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85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86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87" name="文本框 1050986"/>
          <p:cNvSpPr txBox="1"/>
          <p:nvPr/>
        </p:nvSpPr>
        <p:spPr>
          <a:xfrm>
            <a:off x="849220" y="1503680"/>
            <a:ext cx="10107328" cy="1920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生活就是这样，不必拒绝外在的繁、简，让我们都成为生活之美不可缺少的部分，这才是我们应该追求的。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7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8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8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82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8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8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996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97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98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99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00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01" name="文本框 1051000"/>
          <p:cNvSpPr txBox="1"/>
          <p:nvPr/>
        </p:nvSpPr>
        <p:spPr>
          <a:xfrm>
            <a:off x="849220" y="1503680"/>
            <a:ext cx="10107328" cy="4358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BF0000"/>
                </a:solidFill>
              </a:rPr>
              <a:t>方法小结：模式一与模式二中的结构（1）是从正面论述“自律对他律的影响”以及“他律对自律的影响”，缺乏虚拟论敌的意识，没有从反面思考己方有可能存在的逻辑漏洞，一旦被反驳，便难以守住己方观点或攻击对方要害。只从正面思考问题，这是单一的线性思维方式。结构（2）（3）采用了正反分析，逻辑性更强。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6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6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6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7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7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72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968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69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70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71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72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973" name="文本框 1050972"/>
          <p:cNvSpPr txBox="1"/>
          <p:nvPr/>
        </p:nvSpPr>
        <p:spPr>
          <a:xfrm>
            <a:off x="849220" y="1503680"/>
            <a:ext cx="10107328" cy="2529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阅读下面的材料，根据要求写作。（60分）</a:t>
            </a:r>
          </a:p>
          <a:p>
            <a:r>
              <a:rPr lang="zh-CN" sz="3600">
                <a:solidFill>
                  <a:srgbClr val="000000"/>
                </a:solidFill>
              </a:rPr>
              <a:t> 小时候人们喜欢发问，长大后往往看重结论。对此，有人感到担忧，有人觉得正常，你有怎样的思考？请写一篇文章，谈谈你的认识。</a:t>
            </a:r>
          </a:p>
        </p:txBody>
      </p:sp>
      <p:sp>
        <p:nvSpPr>
          <p:cNvPr id="1051089" name="文本框 1051088"/>
          <p:cNvSpPr txBox="1"/>
          <p:nvPr/>
        </p:nvSpPr>
        <p:spPr>
          <a:xfrm>
            <a:off x="4069616" y="207590"/>
            <a:ext cx="4000000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2022年上海高考卷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91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916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917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918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919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920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080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81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82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83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84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85" name="文本框 1051084"/>
          <p:cNvSpPr txBox="1"/>
          <p:nvPr/>
        </p:nvSpPr>
        <p:spPr>
          <a:xfrm>
            <a:off x="129936" y="130415"/>
            <a:ext cx="11932129" cy="6797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【审题立意】“发问”意味着对包括自我在内的对象世界的好奇和主动追问，是主体性突出的表现，呈现动态的、不确定的追求；“结论”意味着客观性的存在，则是主体性削弱的表现，带有更多被动接受的倾向，呈现静态的、确定的取向。同时，又以“小时候”“长大后”的时间跨度作为预设的条件，隐含了时空关系、条件关系的变量。考生既可支持“担忧”者，反思年龄的增长所带来的“好奇心的消散”和“提问能力的丧失”；也可以视其为“正常”，从个体成长及其认知规律的角度加以证明；还可以认可两种态度各自的合理性和局限性，表达“需要警惕，但也不必过于担忧”的第三种态度。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90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91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91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912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91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91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066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67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68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69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70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71" name="文本框 1051070"/>
          <p:cNvSpPr txBox="1"/>
          <p:nvPr/>
        </p:nvSpPr>
        <p:spPr>
          <a:xfrm>
            <a:off x="849220" y="1503680"/>
            <a:ext cx="10107328" cy="3139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 保有一颗探索的童心</a:t>
            </a:r>
          </a:p>
          <a:p>
            <a:r>
              <a:rPr lang="zh-CN" altLang="en-US" sz="3600">
                <a:solidFill>
                  <a:srgbClr val="000000"/>
                </a:solidFill>
              </a:rPr>
              <a:t>老子说：含德之厚，比于赤子；圣人皆孩之；常德不离，复归于婴儿；专气致柔，能如婴儿乎？我独泊兮，如婴之未孩。在老子心中，童心童趣或许更加关联他心中无可替代的道。</a:t>
            </a:r>
            <a:endParaRPr lang="zh-CN" sz="3600">
              <a:solidFill>
                <a:srgbClr val="000000"/>
              </a:solidFill>
            </a:endParaRPr>
          </a:p>
        </p:txBody>
      </p:sp>
      <p:sp>
        <p:nvSpPr>
          <p:cNvPr id="1051090" name="文本框 1051089"/>
          <p:cNvSpPr txBox="1"/>
          <p:nvPr/>
        </p:nvSpPr>
        <p:spPr>
          <a:xfrm>
            <a:off x="4096000" y="207590"/>
            <a:ext cx="4000000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喜欢发问vs看重结论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90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90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90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906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90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908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052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53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54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55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56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57" name="文本框 1051056"/>
          <p:cNvSpPr txBox="1"/>
          <p:nvPr/>
        </p:nvSpPr>
        <p:spPr>
          <a:xfrm>
            <a:off x="849220" y="1503680"/>
            <a:ext cx="10107328" cy="3749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小时候人们喜欢发问，长大后往往看重结论。这也许符合成长规律，无需太过担忧，但也不能完全视为正常。如果人的成长必须以失去童心童趣的天性价值为条件，那一定是世界的资源配置出了问题，主客观因素没有很好地调和，那就是一种损失。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9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9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9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90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90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902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038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39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40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41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42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43" name="文本框 1051042"/>
          <p:cNvSpPr txBox="1"/>
          <p:nvPr/>
        </p:nvSpPr>
        <p:spPr>
          <a:xfrm>
            <a:off x="546277" y="387738"/>
            <a:ext cx="11281307" cy="6187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喜欢发问是大部分孩子的特点，口无遮拦，童言无忌，对别人来说有好也有坏，但从求知的角度对自身来说，却是有利的成长状态。古人说，敏而好学，不耻下问；好问则裕，自用则小；不学不成，不问不知；善问者如攻坚木，先其易者，后其节目。普列汉洛夫也说，有教养的头脑的第一个标志就是善于发问。都说明了勤问、敢问、乐问、善问是求知和成长的妙法，重要的是应该保有求知欲、好奇心和诚敬感，这也是儿童与生俱来的美德善品，只可惜有人慢慢丧失了，完全迷信了结论，成为思想的懒汉，那就惨了。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9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9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9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94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9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9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024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25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26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27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28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29" name="文本框 1051028"/>
          <p:cNvSpPr txBox="1"/>
          <p:nvPr/>
        </p:nvSpPr>
        <p:spPr>
          <a:xfrm>
            <a:off x="804481" y="1086330"/>
            <a:ext cx="10583039" cy="5577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爱迪生是个好奇心爆棚的孩子，数不完的为什么让他的妈妈和老师应接不暇，也让他吃了不少苦头，但天性未曾泯灭。天为什么蓝？雨从哪里来？人可以代替母鸡孵蛋吗？二加二为什么等于四？这些小儿科的问题让人无法回答，这让他失去了学校学习的机会，在一次火车小火灾中被打成耳聋，也没有改变他的童心童趣、探索精神和科学素养。谁会想到那个让人嘲笑的卡通活宝，竟然成为大发明家，为人类做出这么多贡献。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85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886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887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888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88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890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010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11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12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13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14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15" name="文本框 1051014"/>
          <p:cNvSpPr txBox="1"/>
          <p:nvPr/>
        </p:nvSpPr>
        <p:spPr>
          <a:xfrm>
            <a:off x="849220" y="1503680"/>
            <a:ext cx="10107328" cy="2529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当然我们不可能都成为爱迪生，但保有童心童趣对人的成长是有利的，对环境的和谐也有好处。正如老子所说，婴儿赤子没有机心，没有物欲，专气致柔，含德深厚，契合大道。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93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93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93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936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93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938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124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25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26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27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28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29" name="文本框 1051128"/>
          <p:cNvSpPr txBox="1"/>
          <p:nvPr/>
        </p:nvSpPr>
        <p:spPr>
          <a:xfrm>
            <a:off x="849220" y="1503680"/>
            <a:ext cx="10107328" cy="49682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相反，如果一个人眼中、心中、身边充斥着理所当然、一成不变和一本正经，那该是多么的乏味和痛苦，唯有抛却功利，保有率真，保有本心，复归于生命的原生态，才能有精神的焕发和艺术的创新。所以，李广说，终不能复对刀笔之吏。陶渊明说，我不能为五斗米折腰向乡里小儿。李白说，安能摧眉折腰事权贵，使我不得开心颜。苏轼说，谁怕，一蓑烟雨任平生。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63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64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65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66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67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68" name="文本框 1050567"/>
          <p:cNvSpPr txBox="1"/>
          <p:nvPr/>
        </p:nvSpPr>
        <p:spPr>
          <a:xfrm>
            <a:off x="760654" y="798001"/>
            <a:ext cx="4572000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二元作文审题立意构思模型</a:t>
            </a:r>
          </a:p>
        </p:txBody>
      </p:sp>
      <p:sp>
        <p:nvSpPr>
          <p:cNvPr id="1050569" name="文本框 1050568"/>
          <p:cNvSpPr txBox="1"/>
          <p:nvPr/>
        </p:nvSpPr>
        <p:spPr>
          <a:xfrm>
            <a:off x="843174" y="1808386"/>
            <a:ext cx="9609894" cy="19710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二元或三元甚至多元关系是存在着既对立又统一的关系，可以是先后关系，共存关系，因果关系等。他们不可分割的两面，在分析时不能只谈一面，而忽略另一面。因此在确定结构时，必须以其中的一面或两面为重点，兼顾另一面。</a:t>
            </a:r>
          </a:p>
        </p:txBody>
      </p:sp>
      <p:pic>
        <p:nvPicPr>
          <p:cNvPr id="2097729" name="图片 1"/>
          <p:cNvPicPr/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92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92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92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93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93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932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110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11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12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13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14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15" name="文本框 1051114"/>
          <p:cNvSpPr txBox="1"/>
          <p:nvPr/>
        </p:nvSpPr>
        <p:spPr>
          <a:xfrm>
            <a:off x="849220" y="1503680"/>
            <a:ext cx="10107328" cy="4358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朋友，保有一颗童心吧，因为好奇，所以纯真；因为纯真，所以简单；因为简单，所以通达；因为通达，所以满足；因为满足，所以快乐；因为快乐，所以幸福。</a:t>
            </a:r>
          </a:p>
          <a:p>
            <a:r>
              <a:rPr lang="zh-CN" sz="3600">
                <a:solidFill>
                  <a:srgbClr val="000000"/>
                </a:solidFill>
              </a:rPr>
              <a:t>所以，喜欢发问或者看重结论，都不必担忧，因为你保有探索的童心，经历了再多的变化，仍然相信美好。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70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253" y="1289492"/>
            <a:ext cx="4294909" cy="4365607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9675" name="文本框 4"/>
          <p:cNvSpPr txBox="1"/>
          <p:nvPr/>
        </p:nvSpPr>
        <p:spPr>
          <a:xfrm>
            <a:off x="1260109" y="2308974"/>
            <a:ext cx="10241281" cy="2326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>
                <a:solidFill>
                  <a:srgbClr val="2280C3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2024届</a:t>
            </a:r>
            <a:endParaRPr lang="zh-CN" altLang="en-US" sz="6600" b="1">
              <a:solidFill>
                <a:srgbClr val="DA57A3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  <a:p>
            <a:pPr algn="ctr"/>
            <a:r>
              <a:rPr lang="zh-CN" altLang="en-US" sz="6600" b="1">
                <a:solidFill>
                  <a:srgbClr val="2280C3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名校高考作文试题模拟导写</a:t>
            </a:r>
            <a:endParaRPr lang="zh-CN" altLang="en-US" sz="6600" b="1">
              <a:solidFill>
                <a:srgbClr val="DA57A3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9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9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9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7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921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922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923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924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925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926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096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97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98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099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00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01" name="文本框 1051100"/>
          <p:cNvSpPr txBox="1"/>
          <p:nvPr/>
        </p:nvSpPr>
        <p:spPr>
          <a:xfrm>
            <a:off x="842831" y="959270"/>
            <a:ext cx="10107328" cy="5577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阅读下面的材料，根据要求写作。当下世界风云激荡，时代变化日新月异，人生选择丰富多样，有人赞美逆流而上者的勇气，有人赞美顺势而为者的智慧。</a:t>
            </a:r>
          </a:p>
          <a:p>
            <a:r>
              <a:rPr lang="zh-CN" sz="3600">
                <a:solidFill>
                  <a:srgbClr val="000000"/>
                </a:solidFill>
              </a:rPr>
              <a:t>对此，你有怎样的感悟与思考？请结合实际写一篇文章。</a:t>
            </a:r>
          </a:p>
          <a:p>
            <a:r>
              <a:rPr lang="zh-CN" sz="3600">
                <a:solidFill>
                  <a:srgbClr val="000000"/>
                </a:solidFill>
              </a:rPr>
              <a:t>要求：选准角度，确定立意，明确文体，自拟标题；不要套作，不得抄袭；不得泄露个人信息；不少于800字。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96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97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97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972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97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97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210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11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12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13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14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15" name="文本框 1051214"/>
          <p:cNvSpPr txBox="1"/>
          <p:nvPr/>
        </p:nvSpPr>
        <p:spPr>
          <a:xfrm>
            <a:off x="626073" y="130414"/>
            <a:ext cx="11264043" cy="6797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【审题】这是一道引语式材料作文题。本次作文是二元辩证的材料。材料给出了两种貌似相反的选择——逆流而上和顺势而为。材料和写作提示均没有明显的倾向性，二者皆可作为写作的内容。分析这两种做法我们发现其实二者并不矛盾。把事情做对需要符合自然和社会发展规律，把事做好是非常困难的耗能减熵过程。顺势需要判断力，逆流难在勇气。考生还应注意材料的第一句话，“当下世界风云激荡，时代变化日新月异”，这是我们面临的时代和社会特点，在这样的环境中要想出人头地，做好判断十分关键。什么时候需要顺势而为，什么时候要敢于迎难而上，真正考验一个人的智慧。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96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96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96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966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96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968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196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97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98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99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00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01" name="文本框 1051200"/>
          <p:cNvSpPr txBox="1"/>
          <p:nvPr/>
        </p:nvSpPr>
        <p:spPr>
          <a:xfrm>
            <a:off x="842831" y="959270"/>
            <a:ext cx="10107328" cy="4968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写作时可以肯定“逆流而上者的勇气”，也可肯定“顺势而为者的智慧”，还可以将二者兼顾，进行辩证分析，在立意上显得更为深刻一些。世界风云激荡，需要有人“逆流而上”，也需要懂得“顺势而为”。写作时可分析在什么时候、什么方面选择“逆流而上”，什么时候、什么方面选择“顺势而为”。分析时注意主、客体尽量都涉及到，体现思维的广度和深度。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95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95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95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96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96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962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182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83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84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85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86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87" name="文本框 1051186"/>
          <p:cNvSpPr txBox="1"/>
          <p:nvPr/>
        </p:nvSpPr>
        <p:spPr>
          <a:xfrm>
            <a:off x="842831" y="959270"/>
            <a:ext cx="10107328" cy="1920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【立意】1.人生要有逆流而上的勇气。2.顺势而为，终成大事。3.无论逆流而上，还是顺势而为，要洞悉变幻莫测之势。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95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95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95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954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95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95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168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69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70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71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72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73" name="文本框 1051172"/>
          <p:cNvSpPr txBox="1"/>
          <p:nvPr/>
        </p:nvSpPr>
        <p:spPr>
          <a:xfrm>
            <a:off x="842831" y="959270"/>
            <a:ext cx="10107328" cy="3749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乘勇气之船，扬智慧之帆</a:t>
            </a:r>
          </a:p>
          <a:p>
            <a:r>
              <a:rPr lang="zh-CN" altLang="en-US" sz="3600">
                <a:solidFill>
                  <a:srgbClr val="000000"/>
                </a:solidFill>
              </a:rPr>
              <a:t>放眼看世界，风云激荡，局势多变；放眼看时代，日新月异，大有可为；放眼看人生，丰富多样，机遇与挑战并存。吾辈青年，生逢其时，唯有乘勇气之船、扬智慧之帆，才能在世界的大海中乘风破浪，抵达理想彼岸！</a:t>
            </a:r>
            <a:endParaRPr lang="zh-CN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94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946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947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948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949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950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154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55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56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57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58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59" name="文本框 1051158"/>
          <p:cNvSpPr txBox="1"/>
          <p:nvPr/>
        </p:nvSpPr>
        <p:spPr>
          <a:xfrm>
            <a:off x="532158" y="387737"/>
            <a:ext cx="11309545" cy="6187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面对浩瀚星空，要有逆流而上者的勇气。</a:t>
            </a:r>
          </a:p>
          <a:p>
            <a:r>
              <a:rPr lang="zh-CN" sz="3600">
                <a:solidFill>
                  <a:srgbClr val="000000"/>
                </a:solidFill>
              </a:rPr>
              <a:t>星海横流，岁月成碑。当压迫与暴政来临，一声“王侯将相宁有种乎”的勇敢呐喊掀起农民起义的浪潮。当外敌入侵、国破家亡，一句“天下兴亡、匹夫有责”的壮志振奋人心。当国家遭受霸权侵略，一声“为中华之崛起而读书”的勇气成就了人民的好总理。时序更替，岁在庚子，面对新冠疫情肆虐，中国人民逆流而上，将内心勇气化作铠甲，与病毒勇敢搏斗。吾辈青年，面对前方道路上的绊脚石，有逆流而上的勇气，敢于搏击，用努力与汗水在波涛汹涌的海洋中激流奋进。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93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94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94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942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943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944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140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41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42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43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44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145" name="文本框 1051144"/>
          <p:cNvSpPr txBox="1"/>
          <p:nvPr/>
        </p:nvSpPr>
        <p:spPr>
          <a:xfrm>
            <a:off x="655395" y="387737"/>
            <a:ext cx="11205399" cy="6187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面对变幻之时代，要有顺势而为者的智慧。</a:t>
            </a:r>
          </a:p>
          <a:p>
            <a:r>
              <a:rPr lang="zh-CN" sz="3600">
                <a:solidFill>
                  <a:srgbClr val="000000"/>
                </a:solidFill>
              </a:rPr>
              <a:t>当农产品售卖受阻、农民生计的困境到来，90后大学生杨宁顺应时代潮流，转战互联网，开创“苗阿嫂”等品牌，凭借智慧带领百姓一同脱贫致富。当科技浪潮前进不已，华为抓住机遇，顺势而为，研发5G技术，凭借智慧走向世界5G最前沿。由此可知，观世界之局势、时代之走向，顺势而为，扬起智慧之帆，才能在浪潮中“长风破浪会有时，直挂云帆济沧海”。吾辈青年，在人生大舞台，也要有顺势而为的勇气，为自己的成长与发展增添强大推动力。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98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98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98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99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99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992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252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53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54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55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56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57" name="文本框 1051256"/>
          <p:cNvSpPr txBox="1"/>
          <p:nvPr/>
        </p:nvSpPr>
        <p:spPr>
          <a:xfrm>
            <a:off x="842831" y="959270"/>
            <a:ext cx="10107328" cy="5577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面对未来之人生，勇气在左，智慧在右，才能乘风破浪。</a:t>
            </a:r>
          </a:p>
          <a:p>
            <a:r>
              <a:rPr lang="zh-CN" sz="3600">
                <a:solidFill>
                  <a:srgbClr val="000000"/>
                </a:solidFill>
              </a:rPr>
              <a:t>时代在发展，青年将担起国家责任。当外国侵权，我们要有勇气回击更要有智慧去返击；当科技受阻，我们要有勇气去发现，更要有智慧去改正。“蛟龙号”的科研团队平均年龄28岁，面对科研困难，他们有勇气去夜以继日地努力，他们有智慧根据先前经验与教训完善下一步行动。勇气与智慧并存，机遇与挑战都要为我们所用。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79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8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8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8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8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84" name="文本框 1050583"/>
          <p:cNvSpPr txBox="1"/>
          <p:nvPr/>
        </p:nvSpPr>
        <p:spPr>
          <a:xfrm>
            <a:off x="760654" y="798001"/>
            <a:ext cx="5737195" cy="561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以2023高考全国甲卷真题为例：</a:t>
            </a:r>
          </a:p>
        </p:txBody>
      </p:sp>
      <p:sp>
        <p:nvSpPr>
          <p:cNvPr id="1050585" name="文本框 1050584"/>
          <p:cNvSpPr txBox="1"/>
          <p:nvPr/>
        </p:nvSpPr>
        <p:spPr>
          <a:xfrm>
            <a:off x="843174" y="1808386"/>
            <a:ext cx="10842090" cy="4358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阅读下面的材料，根据要求写作。（60分）</a:t>
            </a:r>
          </a:p>
          <a:p>
            <a:r>
              <a:rPr lang="zh-CN" sz="3600">
                <a:solidFill>
                  <a:srgbClr val="000000"/>
                </a:solidFill>
              </a:rPr>
              <a:t>人们因技术发展得以更好地掌控时间，但也有人因此成了时间的仆人。</a:t>
            </a:r>
          </a:p>
          <a:p>
            <a:r>
              <a:rPr lang="zh-CN" sz="3600">
                <a:solidFill>
                  <a:srgbClr val="000000"/>
                </a:solidFill>
              </a:rPr>
              <a:t>这句话引发了你怎样的联想与思考？请写一篇文章。</a:t>
            </a:r>
          </a:p>
          <a:p>
            <a:r>
              <a:rPr lang="zh-CN" sz="3600">
                <a:solidFill>
                  <a:srgbClr val="000000"/>
                </a:solidFill>
              </a:rPr>
              <a:t>要求：选准角度，确定立意，明确文体，自拟标题；不要套作，不得抄袭；不得泄露个人信息；不少于800字。</a:t>
            </a:r>
          </a:p>
        </p:txBody>
      </p:sp>
      <p:pic>
        <p:nvPicPr>
          <p:cNvPr id="2097728" name="图片 1"/>
          <p:cNvPicPr/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98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988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98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99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99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992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1252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53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54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55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56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257" name="文本框 1051256"/>
          <p:cNvSpPr txBox="1"/>
          <p:nvPr/>
        </p:nvSpPr>
        <p:spPr>
          <a:xfrm>
            <a:off x="842831" y="959270"/>
            <a:ext cx="10107328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zh-CN" sz="3600" dirty="0">
                <a:solidFill>
                  <a:srgbClr val="000000"/>
                </a:solidFill>
              </a:rPr>
              <a:t>纵使世界风云激荡、时代变化日新月异、人生选择丰富多样，吾辈青年有勇气去迎击，有智慧去化解，将勇气化船，将智慧作帆，定能在时代大舞台上绽放光彩!如此，山河可待，繁花盛开。 </a:t>
            </a:r>
          </a:p>
        </p:txBody>
      </p:sp>
    </p:spTree>
    <p:extLst>
      <p:ext uri="{BB962C8B-B14F-4D97-AF65-F5344CB8AC3E}">
        <p14:creationId xmlns:p14="http://schemas.microsoft.com/office/powerpoint/2010/main" val="19336587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3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0061">
            <a:off x="358221" y="-111386"/>
            <a:ext cx="2299667" cy="998248"/>
          </a:xfrm>
          <a:prstGeom prst="rect">
            <a:avLst/>
          </a:prstGeom>
        </p:spPr>
      </p:pic>
      <p:pic>
        <p:nvPicPr>
          <p:cNvPr id="209773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-492830" y="376733"/>
            <a:ext cx="1349384" cy="1165078"/>
          </a:xfrm>
          <a:prstGeom prst="rect">
            <a:avLst/>
          </a:prstGeom>
        </p:spPr>
      </p:pic>
      <p:pic>
        <p:nvPicPr>
          <p:cNvPr id="209773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7848">
            <a:off x="2485687" y="-313969"/>
            <a:ext cx="2027062" cy="631918"/>
          </a:xfrm>
          <a:prstGeom prst="rect">
            <a:avLst/>
          </a:prstGeom>
        </p:spPr>
      </p:pic>
      <p:pic>
        <p:nvPicPr>
          <p:cNvPr id="2097734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700" y="-259952"/>
            <a:ext cx="1748729" cy="935084"/>
          </a:xfrm>
          <a:prstGeom prst="rect">
            <a:avLst/>
          </a:prstGeom>
        </p:spPr>
      </p:pic>
      <p:pic>
        <p:nvPicPr>
          <p:cNvPr id="209773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53562">
            <a:off x="9800327" y="-111386"/>
            <a:ext cx="2299667" cy="998248"/>
          </a:xfrm>
          <a:prstGeom prst="rect">
            <a:avLst/>
          </a:prstGeom>
        </p:spPr>
      </p:pic>
      <p:pic>
        <p:nvPicPr>
          <p:cNvPr id="209773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272">
            <a:off x="11517308" y="351951"/>
            <a:ext cx="1349384" cy="1165078"/>
          </a:xfrm>
          <a:prstGeom prst="rect">
            <a:avLst/>
          </a:prstGeom>
        </p:spPr>
      </p:pic>
      <p:sp>
        <p:nvSpPr>
          <p:cNvPr id="1050594" name="矩形 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95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96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97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598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602" name="文本框 1050601"/>
          <p:cNvSpPr txBox="1"/>
          <p:nvPr/>
        </p:nvSpPr>
        <p:spPr>
          <a:xfrm>
            <a:off x="1049679" y="1262237"/>
            <a:ext cx="10174463" cy="3749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600">
                <a:solidFill>
                  <a:srgbClr val="000000"/>
                </a:solidFill>
              </a:rPr>
              <a:t>材料区：人们因技术发展得以更好地掌控时间，但也有人因此成了时间的仆人。</a:t>
            </a:r>
          </a:p>
          <a:p>
            <a:r>
              <a:rPr lang="zh-CN" sz="3600">
                <a:solidFill>
                  <a:srgbClr val="000000"/>
                </a:solidFill>
              </a:rPr>
              <a:t>可以这样解读：</a:t>
            </a:r>
          </a:p>
          <a:p>
            <a:r>
              <a:rPr lang="zh-CN" sz="3600">
                <a:solidFill>
                  <a:srgbClr val="000000"/>
                </a:solidFill>
              </a:rPr>
              <a:t>1、关键词：人、技术、时间（掌控时间、时间的仆人）</a:t>
            </a:r>
          </a:p>
          <a:p>
            <a:r>
              <a:rPr lang="zh-CN" sz="3600">
                <a:solidFill>
                  <a:srgbClr val="000000"/>
                </a:solidFill>
              </a:rPr>
              <a:t>2、题干展现出的三种逻辑关系。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22000" y="10464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Calibri Light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Calibri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Calibri Light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Calibri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Calibri Light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Calibri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Calibri Light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Calibri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Calibri Light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Calibri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Calibri Light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Calibri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Calibri Light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Calibri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Calibri Light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Calibri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Calibri Light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Calibri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Calibri Light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Calibri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Calibri Light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Calibri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6225</Words>
  <Application>Microsoft Office PowerPoint</Application>
  <PresentationFormat>宽屏</PresentationFormat>
  <Paragraphs>297</Paragraphs>
  <Slides>80</Slides>
  <Notes>80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80</vt:i4>
      </vt:variant>
    </vt:vector>
  </HeadingPairs>
  <TitlesOfParts>
    <vt:vector size="87" baseType="lpstr">
      <vt:lpstr>方正兰亭超细黑简体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zhiliang chen</cp:lastModifiedBy>
  <cp:revision>2</cp:revision>
  <cp:lastPrinted>2024-04-03T21:40:29Z</cp:lastPrinted>
  <dcterms:created xsi:type="dcterms:W3CDTF">2024-04-03T21:40:29Z</dcterms:created>
  <dcterms:modified xsi:type="dcterms:W3CDTF">2024-04-04T11:28:21Z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